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8" r:id="rId3"/>
    <p:sldId id="259" r:id="rId4"/>
    <p:sldId id="260" r:id="rId5"/>
    <p:sldId id="261" r:id="rId6"/>
    <p:sldId id="262"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4" r:id="rId23"/>
    <p:sldId id="288" r:id="rId24"/>
    <p:sldId id="292" r:id="rId25"/>
    <p:sldId id="286" r:id="rId26"/>
    <p:sldId id="287" r:id="rId27"/>
    <p:sldId id="289" r:id="rId28"/>
    <p:sldId id="290" r:id="rId29"/>
    <p:sldId id="291" r:id="rId30"/>
    <p:sldId id="283" r:id="rId31"/>
    <p:sldId id="26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5" autoAdjust="0"/>
    <p:restoredTop sz="95726" autoAdjust="0"/>
  </p:normalViewPr>
  <p:slideViewPr>
    <p:cSldViewPr snapToGrid="0">
      <p:cViewPr varScale="1">
        <p:scale>
          <a:sx n="92" d="100"/>
          <a:sy n="92" d="100"/>
        </p:scale>
        <p:origin x="106" y="2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F8AEB-1B0B-4903-9448-4325E7393CCF}" type="datetimeFigureOut">
              <a:rPr lang="en-IN" smtClean="0"/>
              <a:pPr/>
              <a:t>14-02-2025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2362F-BE8B-4E75-9089-9EF93A645290}" type="slidenum">
              <a:rPr lang="en-IN" smtClean="0"/>
              <a:pPr/>
              <a:t>‹#›</a:t>
            </a:fld>
            <a:endParaRPr lang="en-IN"/>
          </a:p>
        </p:txBody>
      </p:sp>
    </p:spTree>
    <p:extLst>
      <p:ext uri="{BB962C8B-B14F-4D97-AF65-F5344CB8AC3E}">
        <p14:creationId xmlns:p14="http://schemas.microsoft.com/office/powerpoint/2010/main" val="48283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42362F-BE8B-4E75-9089-9EF93A645290}" type="slidenum">
              <a:rPr lang="en-IN" smtClean="0"/>
              <a:pPr/>
              <a:t>2</a:t>
            </a:fld>
            <a:endParaRPr lang="en-IN"/>
          </a:p>
        </p:txBody>
      </p:sp>
    </p:spTree>
    <p:extLst>
      <p:ext uri="{BB962C8B-B14F-4D97-AF65-F5344CB8AC3E}">
        <p14:creationId xmlns:p14="http://schemas.microsoft.com/office/powerpoint/2010/main" val="1034173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B786D-C7B8-EF31-03EB-6D1BC65EAC40}"/>
              </a:ext>
            </a:extLst>
          </p:cNvPr>
          <p:cNvSpPr>
            <a:spLocks noGrp="1"/>
          </p:cNvSpPr>
          <p:nvPr>
            <p:ph type="ctrTitle" hasCustomPrompt="1"/>
          </p:nvPr>
        </p:nvSpPr>
        <p:spPr>
          <a:xfrm>
            <a:off x="355107" y="2343704"/>
            <a:ext cx="11478827" cy="912257"/>
          </a:xfrm>
        </p:spPr>
        <p:txBody>
          <a:bodyPr anchor="ctr">
            <a:normAutofit/>
          </a:bodyPr>
          <a:lstStyle>
            <a:lvl1pPr algn="ctr">
              <a:defRPr sz="4800">
                <a:solidFill>
                  <a:srgbClr val="002060"/>
                </a:solidFill>
                <a:latin typeface="Arial" panose="020B0604020202020204" pitchFamily="34" charset="0"/>
                <a:cs typeface="Arial" panose="020B0604020202020204" pitchFamily="34" charset="0"/>
              </a:defRPr>
            </a:lvl1pPr>
          </a:lstStyle>
          <a:p>
            <a:r>
              <a:rPr lang="en-US" dirty="0"/>
              <a:t>Title of the Internship</a:t>
            </a:r>
            <a:endParaRPr lang="en-IN" dirty="0"/>
          </a:p>
        </p:txBody>
      </p:sp>
      <p:sp>
        <p:nvSpPr>
          <p:cNvPr id="6" name="Slide Number Placeholder 5">
            <a:extLst>
              <a:ext uri="{FF2B5EF4-FFF2-40B4-BE49-F238E27FC236}">
                <a16:creationId xmlns:a16="http://schemas.microsoft.com/office/drawing/2014/main" id="{FF7A0F6D-1279-9D6D-43F1-01AA96A74BCE}"/>
              </a:ext>
            </a:extLst>
          </p:cNvPr>
          <p:cNvSpPr>
            <a:spLocks noGrp="1"/>
          </p:cNvSpPr>
          <p:nvPr>
            <p:ph type="sldNum" sz="quarter" idx="12"/>
          </p:nvPr>
        </p:nvSpPr>
        <p:spPr>
          <a:xfrm>
            <a:off x="10992775" y="6356350"/>
            <a:ext cx="1046825" cy="365125"/>
          </a:xfrm>
        </p:spPr>
        <p:txBody>
          <a:bodyPr/>
          <a:lstStyle>
            <a:lvl1pPr algn="ctr">
              <a:defRPr/>
            </a:lvl1pPr>
          </a:lstStyle>
          <a:p>
            <a:fld id="{7933884F-F27E-4884-A769-9E7C5A69BC05}" type="slidenum">
              <a:rPr lang="en-IN" smtClean="0"/>
              <a:pPr/>
              <a:t>‹#›</a:t>
            </a:fld>
            <a:endParaRPr lang="en-IN"/>
          </a:p>
        </p:txBody>
      </p:sp>
      <p:pic>
        <p:nvPicPr>
          <p:cNvPr id="2050" name="Picture 2" descr="Anurag Engineering College">
            <a:extLst>
              <a:ext uri="{FF2B5EF4-FFF2-40B4-BE49-F238E27FC236}">
                <a16:creationId xmlns:a16="http://schemas.microsoft.com/office/drawing/2014/main" id="{2EBDC24D-5CA8-8961-A3BA-42685AA3C6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96399" y="136525"/>
            <a:ext cx="2743201" cy="80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87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A79C-9731-D5F3-C7FE-1CEF5B455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BF7A92-E4A7-FE0F-8C28-A3DB94B04E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913255-8B5B-7EC0-7F85-0EFC98052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6496B-1416-44BB-B3C9-E90E2EB090B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1F0D8AF-6E99-E534-190F-69CEABC157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A566A7-B7A2-9572-8C94-9C82E1CE910E}"/>
              </a:ext>
            </a:extLst>
          </p:cNvPr>
          <p:cNvSpPr>
            <a:spLocks noGrp="1"/>
          </p:cNvSpPr>
          <p:nvPr>
            <p:ph type="sldNum" sz="quarter" idx="12"/>
          </p:nvPr>
        </p:nvSpPr>
        <p:spPr/>
        <p:txBody>
          <a:bodyPr/>
          <a:lstStyle/>
          <a:p>
            <a:fld id="{7933884F-F27E-4884-A769-9E7C5A69BC05}" type="slidenum">
              <a:rPr lang="en-IN" smtClean="0"/>
              <a:pPr/>
              <a:t>‹#›</a:t>
            </a:fld>
            <a:endParaRPr lang="en-IN"/>
          </a:p>
        </p:txBody>
      </p:sp>
    </p:spTree>
    <p:extLst>
      <p:ext uri="{BB962C8B-B14F-4D97-AF65-F5344CB8AC3E}">
        <p14:creationId xmlns:p14="http://schemas.microsoft.com/office/powerpoint/2010/main" val="2070080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9058C-FE22-60D3-910D-0192B2508F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67D0C4-E1FB-2E48-1FE3-BC59DAD898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D6C2BD-0011-15E7-EB9D-9B0E56AC664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B23E694-E669-57C1-B73A-C6FF27E1C4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D99CE0-121A-EEB4-6A38-B062E2086B16}"/>
              </a:ext>
            </a:extLst>
          </p:cNvPr>
          <p:cNvSpPr>
            <a:spLocks noGrp="1"/>
          </p:cNvSpPr>
          <p:nvPr>
            <p:ph type="sldNum" sz="quarter" idx="12"/>
          </p:nvPr>
        </p:nvSpPr>
        <p:spPr/>
        <p:txBody>
          <a:bodyPr/>
          <a:lstStyle/>
          <a:p>
            <a:fld id="{7933884F-F27E-4884-A769-9E7C5A69BC05}" type="slidenum">
              <a:rPr lang="en-IN" smtClean="0"/>
              <a:pPr/>
              <a:t>‹#›</a:t>
            </a:fld>
            <a:endParaRPr lang="en-IN"/>
          </a:p>
        </p:txBody>
      </p:sp>
    </p:spTree>
    <p:extLst>
      <p:ext uri="{BB962C8B-B14F-4D97-AF65-F5344CB8AC3E}">
        <p14:creationId xmlns:p14="http://schemas.microsoft.com/office/powerpoint/2010/main" val="2898159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7C7E6-875F-258A-E489-43FA6D17D5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B21F9C-8176-57FE-60D4-7EBBCFD374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5FE065-8E2B-5D9B-5FAF-2B2BDC307AE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30CA7D5-1BA0-9892-E62E-82C6BE172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A3D392-4065-76EB-0631-EBE8D6503C87}"/>
              </a:ext>
            </a:extLst>
          </p:cNvPr>
          <p:cNvSpPr>
            <a:spLocks noGrp="1"/>
          </p:cNvSpPr>
          <p:nvPr>
            <p:ph type="sldNum" sz="quarter" idx="12"/>
          </p:nvPr>
        </p:nvSpPr>
        <p:spPr/>
        <p:txBody>
          <a:bodyPr/>
          <a:lstStyle/>
          <a:p>
            <a:fld id="{7933884F-F27E-4884-A769-9E7C5A69BC05}" type="slidenum">
              <a:rPr lang="en-IN" smtClean="0"/>
              <a:pPr/>
              <a:t>‹#›</a:t>
            </a:fld>
            <a:endParaRPr lang="en-IN"/>
          </a:p>
        </p:txBody>
      </p:sp>
    </p:spTree>
    <p:extLst>
      <p:ext uri="{BB962C8B-B14F-4D97-AF65-F5344CB8AC3E}">
        <p14:creationId xmlns:p14="http://schemas.microsoft.com/office/powerpoint/2010/main" val="811379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856B622-37D5-959B-B344-958D940883C8}"/>
              </a:ext>
            </a:extLst>
          </p:cNvPr>
          <p:cNvCxnSpPr/>
          <p:nvPr userDrawn="1"/>
        </p:nvCxnSpPr>
        <p:spPr>
          <a:xfrm>
            <a:off x="0" y="6535939"/>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139728C-8B22-DB67-33A8-920F70D366D8}"/>
              </a:ext>
            </a:extLst>
          </p:cNvPr>
          <p:cNvSpPr>
            <a:spLocks noGrp="1"/>
          </p:cNvSpPr>
          <p:nvPr>
            <p:ph type="title"/>
          </p:nvPr>
        </p:nvSpPr>
        <p:spPr>
          <a:xfrm>
            <a:off x="292963" y="322061"/>
            <a:ext cx="10333608" cy="725504"/>
          </a:xfrm>
        </p:spPr>
        <p:txBody>
          <a:bodyPr>
            <a:normAutofit/>
          </a:bodyPr>
          <a:lstStyle>
            <a:lvl1pPr>
              <a:defRPr sz="3600">
                <a:solidFill>
                  <a:srgbClr val="002060"/>
                </a:solidFill>
                <a:latin typeface="Arial" panose="020B0604020202020204" pitchFamily="34" charset="0"/>
                <a:cs typeface="Arial" panose="020B0604020202020204" pitchFamily="34" charset="0"/>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A804DA-EF3E-018C-58E7-8DD116A81070}"/>
              </a:ext>
            </a:extLst>
          </p:cNvPr>
          <p:cNvSpPr>
            <a:spLocks noGrp="1"/>
          </p:cNvSpPr>
          <p:nvPr>
            <p:ph idx="1"/>
          </p:nvPr>
        </p:nvSpPr>
        <p:spPr>
          <a:xfrm>
            <a:off x="292963" y="1305017"/>
            <a:ext cx="11576482" cy="4871946"/>
          </a:xfrm>
        </p:spPr>
        <p:txBody>
          <a:bodyPr>
            <a:normAutofit/>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a:extLst>
              <a:ext uri="{FF2B5EF4-FFF2-40B4-BE49-F238E27FC236}">
                <a16:creationId xmlns:a16="http://schemas.microsoft.com/office/drawing/2014/main" id="{280E4D47-15BA-FC14-82DF-DCEC2EC932F0}"/>
              </a:ext>
            </a:extLst>
          </p:cNvPr>
          <p:cNvSpPr>
            <a:spLocks noGrp="1"/>
          </p:cNvSpPr>
          <p:nvPr>
            <p:ph type="sldNum" sz="quarter" idx="12"/>
          </p:nvPr>
        </p:nvSpPr>
        <p:spPr>
          <a:xfrm>
            <a:off x="11132597" y="6356350"/>
            <a:ext cx="736847" cy="276999"/>
          </a:xfrm>
          <a:solidFill>
            <a:srgbClr val="002060"/>
          </a:solidFill>
        </p:spPr>
        <p:txBody>
          <a:bodyPr/>
          <a:lstStyle>
            <a:lvl1pPr algn="ctr">
              <a:defRPr b="1">
                <a:solidFill>
                  <a:schemeClr val="bg1"/>
                </a:solidFill>
                <a:latin typeface="Arial" panose="020B0604020202020204" pitchFamily="34" charset="0"/>
                <a:cs typeface="Arial" panose="020B0604020202020204" pitchFamily="34" charset="0"/>
              </a:defRPr>
            </a:lvl1pPr>
          </a:lstStyle>
          <a:p>
            <a:fld id="{7933884F-F27E-4884-A769-9E7C5A69BC05}" type="slidenum">
              <a:rPr lang="en-IN" smtClean="0"/>
              <a:pPr/>
              <a:t>‹#›</a:t>
            </a:fld>
            <a:endParaRPr lang="en-IN"/>
          </a:p>
        </p:txBody>
      </p:sp>
      <p:pic>
        <p:nvPicPr>
          <p:cNvPr id="7" name="Picture 2" descr="Anurag Engineering College">
            <a:extLst>
              <a:ext uri="{FF2B5EF4-FFF2-40B4-BE49-F238E27FC236}">
                <a16:creationId xmlns:a16="http://schemas.microsoft.com/office/drawing/2014/main" id="{1C91E50B-E9D2-1AE3-7C25-1464196EFCF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42824" y="322061"/>
            <a:ext cx="1221952" cy="360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017EF3-0A08-4872-1690-71D90EF4FBDB}"/>
              </a:ext>
            </a:extLst>
          </p:cNvPr>
          <p:cNvSpPr txBox="1"/>
          <p:nvPr userDrawn="1"/>
        </p:nvSpPr>
        <p:spPr>
          <a:xfrm>
            <a:off x="4274807" y="6397439"/>
            <a:ext cx="3564176" cy="276999"/>
          </a:xfrm>
          <a:prstGeom prst="rect">
            <a:avLst/>
          </a:prstGeom>
          <a:solidFill>
            <a:srgbClr val="002060"/>
          </a:solidFill>
        </p:spPr>
        <p:txBody>
          <a:bodyPr wrap="square" rtlCol="0">
            <a:spAutoFit/>
          </a:bodyPr>
          <a:lstStyle/>
          <a:p>
            <a:r>
              <a:rPr lang="en-IN" sz="1200" dirty="0">
                <a:solidFill>
                  <a:schemeClr val="bg1"/>
                </a:solidFill>
              </a:rPr>
              <a:t>Department of Computer Science and Engineering</a:t>
            </a:r>
          </a:p>
        </p:txBody>
      </p:sp>
      <p:sp>
        <p:nvSpPr>
          <p:cNvPr id="4" name="TextBox 3">
            <a:extLst>
              <a:ext uri="{FF2B5EF4-FFF2-40B4-BE49-F238E27FC236}">
                <a16:creationId xmlns:a16="http://schemas.microsoft.com/office/drawing/2014/main" id="{DFC878BE-DBEE-E348-0256-9219A92C0139}"/>
              </a:ext>
            </a:extLst>
          </p:cNvPr>
          <p:cNvSpPr txBox="1"/>
          <p:nvPr userDrawn="1"/>
        </p:nvSpPr>
        <p:spPr>
          <a:xfrm>
            <a:off x="292963" y="6409756"/>
            <a:ext cx="798990" cy="276999"/>
          </a:xfrm>
          <a:prstGeom prst="rect">
            <a:avLst/>
          </a:prstGeom>
          <a:solidFill>
            <a:srgbClr val="002060"/>
          </a:solidFill>
        </p:spPr>
        <p:txBody>
          <a:bodyPr wrap="square" rtlCol="0">
            <a:spAutoFit/>
          </a:bodyPr>
          <a:lstStyle/>
          <a:p>
            <a:r>
              <a:rPr lang="en-IN" sz="1200" dirty="0">
                <a:solidFill>
                  <a:schemeClr val="bg1"/>
                </a:solidFill>
              </a:rPr>
              <a:t>2024 - 25</a:t>
            </a:r>
          </a:p>
        </p:txBody>
      </p:sp>
    </p:spTree>
    <p:extLst>
      <p:ext uri="{BB962C8B-B14F-4D97-AF65-F5344CB8AC3E}">
        <p14:creationId xmlns:p14="http://schemas.microsoft.com/office/powerpoint/2010/main" val="528615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856B622-37D5-959B-B344-958D940883C8}"/>
              </a:ext>
            </a:extLst>
          </p:cNvPr>
          <p:cNvCxnSpPr/>
          <p:nvPr userDrawn="1"/>
        </p:nvCxnSpPr>
        <p:spPr>
          <a:xfrm>
            <a:off x="0" y="6535939"/>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139728C-8B22-DB67-33A8-920F70D366D8}"/>
              </a:ext>
            </a:extLst>
          </p:cNvPr>
          <p:cNvSpPr>
            <a:spLocks noGrp="1"/>
          </p:cNvSpPr>
          <p:nvPr>
            <p:ph type="title" hasCustomPrompt="1"/>
          </p:nvPr>
        </p:nvSpPr>
        <p:spPr>
          <a:xfrm>
            <a:off x="-1" y="2704220"/>
            <a:ext cx="12191999" cy="725504"/>
          </a:xfrm>
        </p:spPr>
        <p:txBody>
          <a:bodyPr>
            <a:normAutofit/>
          </a:bodyPr>
          <a:lstStyle>
            <a:lvl1pPr algn="ctr">
              <a:defRPr sz="3600">
                <a:solidFill>
                  <a:srgbClr val="002060"/>
                </a:solidFill>
                <a:latin typeface="Arial" panose="020B0604020202020204" pitchFamily="34" charset="0"/>
                <a:cs typeface="Arial" panose="020B0604020202020204" pitchFamily="34" charset="0"/>
              </a:defRPr>
            </a:lvl1pPr>
          </a:lstStyle>
          <a:p>
            <a:r>
              <a:rPr lang="en-US" dirty="0"/>
              <a:t>Queries?</a:t>
            </a:r>
            <a:endParaRPr lang="en-IN" dirty="0"/>
          </a:p>
        </p:txBody>
      </p:sp>
      <p:sp>
        <p:nvSpPr>
          <p:cNvPr id="6" name="Slide Number Placeholder 5">
            <a:extLst>
              <a:ext uri="{FF2B5EF4-FFF2-40B4-BE49-F238E27FC236}">
                <a16:creationId xmlns:a16="http://schemas.microsoft.com/office/drawing/2014/main" id="{280E4D47-15BA-FC14-82DF-DCEC2EC932F0}"/>
              </a:ext>
            </a:extLst>
          </p:cNvPr>
          <p:cNvSpPr>
            <a:spLocks noGrp="1"/>
          </p:cNvSpPr>
          <p:nvPr>
            <p:ph type="sldNum" sz="quarter" idx="12"/>
          </p:nvPr>
        </p:nvSpPr>
        <p:spPr>
          <a:xfrm>
            <a:off x="11132597" y="6356350"/>
            <a:ext cx="736847" cy="276999"/>
          </a:xfrm>
          <a:solidFill>
            <a:srgbClr val="002060"/>
          </a:solidFill>
        </p:spPr>
        <p:txBody>
          <a:bodyPr/>
          <a:lstStyle>
            <a:lvl1pPr algn="ctr">
              <a:defRPr b="1">
                <a:solidFill>
                  <a:schemeClr val="bg1"/>
                </a:solidFill>
                <a:latin typeface="Arial" panose="020B0604020202020204" pitchFamily="34" charset="0"/>
                <a:cs typeface="Arial" panose="020B0604020202020204" pitchFamily="34" charset="0"/>
              </a:defRPr>
            </a:lvl1pPr>
          </a:lstStyle>
          <a:p>
            <a:fld id="{7933884F-F27E-4884-A769-9E7C5A69BC05}" type="slidenum">
              <a:rPr lang="en-IN" smtClean="0"/>
              <a:pPr/>
              <a:t>‹#›</a:t>
            </a:fld>
            <a:endParaRPr lang="en-IN"/>
          </a:p>
        </p:txBody>
      </p:sp>
      <p:pic>
        <p:nvPicPr>
          <p:cNvPr id="7" name="Picture 2" descr="Anurag Engineering College">
            <a:extLst>
              <a:ext uri="{FF2B5EF4-FFF2-40B4-BE49-F238E27FC236}">
                <a16:creationId xmlns:a16="http://schemas.microsoft.com/office/drawing/2014/main" id="{1C91E50B-E9D2-1AE3-7C25-1464196EFCF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42824" y="322061"/>
            <a:ext cx="1221952" cy="360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017EF3-0A08-4872-1690-71D90EF4FBDB}"/>
              </a:ext>
            </a:extLst>
          </p:cNvPr>
          <p:cNvSpPr txBox="1"/>
          <p:nvPr userDrawn="1"/>
        </p:nvSpPr>
        <p:spPr>
          <a:xfrm>
            <a:off x="4274807" y="6397439"/>
            <a:ext cx="3564176" cy="276999"/>
          </a:xfrm>
          <a:prstGeom prst="rect">
            <a:avLst/>
          </a:prstGeom>
          <a:solidFill>
            <a:srgbClr val="002060"/>
          </a:solidFill>
        </p:spPr>
        <p:txBody>
          <a:bodyPr wrap="square" rtlCol="0">
            <a:spAutoFit/>
          </a:bodyPr>
          <a:lstStyle/>
          <a:p>
            <a:r>
              <a:rPr lang="en-IN" sz="1200" dirty="0">
                <a:solidFill>
                  <a:schemeClr val="bg1"/>
                </a:solidFill>
              </a:rPr>
              <a:t>Department of Computer Science and Engineering</a:t>
            </a:r>
          </a:p>
        </p:txBody>
      </p:sp>
      <p:sp>
        <p:nvSpPr>
          <p:cNvPr id="3" name="TextBox 2">
            <a:extLst>
              <a:ext uri="{FF2B5EF4-FFF2-40B4-BE49-F238E27FC236}">
                <a16:creationId xmlns:a16="http://schemas.microsoft.com/office/drawing/2014/main" id="{DA35C1E6-6D35-7698-8114-C9E9FE7098FC}"/>
              </a:ext>
            </a:extLst>
          </p:cNvPr>
          <p:cNvSpPr txBox="1"/>
          <p:nvPr userDrawn="1"/>
        </p:nvSpPr>
        <p:spPr>
          <a:xfrm>
            <a:off x="292963" y="6409756"/>
            <a:ext cx="798990" cy="276999"/>
          </a:xfrm>
          <a:prstGeom prst="rect">
            <a:avLst/>
          </a:prstGeom>
          <a:solidFill>
            <a:srgbClr val="002060"/>
          </a:solidFill>
        </p:spPr>
        <p:txBody>
          <a:bodyPr wrap="square" rtlCol="0">
            <a:spAutoFit/>
          </a:bodyPr>
          <a:lstStyle/>
          <a:p>
            <a:r>
              <a:rPr lang="en-IN" sz="1200" dirty="0">
                <a:solidFill>
                  <a:schemeClr val="bg1"/>
                </a:solidFill>
              </a:rPr>
              <a:t>2024 - 25</a:t>
            </a:r>
          </a:p>
        </p:txBody>
      </p:sp>
    </p:spTree>
    <p:extLst>
      <p:ext uri="{BB962C8B-B14F-4D97-AF65-F5344CB8AC3E}">
        <p14:creationId xmlns:p14="http://schemas.microsoft.com/office/powerpoint/2010/main" val="340128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F416-67FD-A717-4AEB-710722967C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56391B-0856-8B91-0787-E84CEE089F8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34DDB-B2E5-8F10-1AC7-B142C1AE4AD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4B13F2C0-4E4D-50C2-5186-D81060209A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EC1FD0-C378-643F-6D71-1CB7C43D1FA3}"/>
              </a:ext>
            </a:extLst>
          </p:cNvPr>
          <p:cNvSpPr>
            <a:spLocks noGrp="1"/>
          </p:cNvSpPr>
          <p:nvPr>
            <p:ph type="sldNum" sz="quarter" idx="12"/>
          </p:nvPr>
        </p:nvSpPr>
        <p:spPr/>
        <p:txBody>
          <a:bodyPr/>
          <a:lstStyle/>
          <a:p>
            <a:fld id="{7933884F-F27E-4884-A769-9E7C5A69BC05}" type="slidenum">
              <a:rPr lang="en-IN" smtClean="0"/>
              <a:pPr/>
              <a:t>‹#›</a:t>
            </a:fld>
            <a:endParaRPr lang="en-IN"/>
          </a:p>
        </p:txBody>
      </p:sp>
    </p:spTree>
    <p:extLst>
      <p:ext uri="{BB962C8B-B14F-4D97-AF65-F5344CB8AC3E}">
        <p14:creationId xmlns:p14="http://schemas.microsoft.com/office/powerpoint/2010/main" val="94987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75B1D-5198-60EA-D290-4D7D563458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A09821-EB83-089E-D968-4E3B1D4EA2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D1249DD-D281-B020-6FAB-834DA3FE7C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842C8DE-E3A7-BEB3-097D-5DABC510830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DCD32B6D-6C2D-0A1B-E5F4-B85F95EEBC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5FEA41-121E-7EE7-F1E2-7C18BC728168}"/>
              </a:ext>
            </a:extLst>
          </p:cNvPr>
          <p:cNvSpPr>
            <a:spLocks noGrp="1"/>
          </p:cNvSpPr>
          <p:nvPr>
            <p:ph type="sldNum" sz="quarter" idx="12"/>
          </p:nvPr>
        </p:nvSpPr>
        <p:spPr/>
        <p:txBody>
          <a:bodyPr/>
          <a:lstStyle/>
          <a:p>
            <a:fld id="{7933884F-F27E-4884-A769-9E7C5A69BC05}" type="slidenum">
              <a:rPr lang="en-IN" smtClean="0"/>
              <a:pPr/>
              <a:t>‹#›</a:t>
            </a:fld>
            <a:endParaRPr lang="en-IN"/>
          </a:p>
        </p:txBody>
      </p:sp>
    </p:spTree>
    <p:extLst>
      <p:ext uri="{BB962C8B-B14F-4D97-AF65-F5344CB8AC3E}">
        <p14:creationId xmlns:p14="http://schemas.microsoft.com/office/powerpoint/2010/main" val="633815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7BDB-A3CF-4BD2-5C2E-E9D16259D7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DDEF2A-2418-996B-CE1E-F32D551C7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EE1D49-66A5-0CB0-F5C6-CBC2EC1B6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06A423-F2AC-347F-7BAC-2486896CB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90113E-2DF0-442E-0111-F554D5C58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E7A2925-3A8E-E160-14E0-5991B222308A}"/>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9DAE8348-D25A-9537-FE21-EC937DADC9A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F17B172-64B2-2A47-77C3-809CD6EA01F6}"/>
              </a:ext>
            </a:extLst>
          </p:cNvPr>
          <p:cNvSpPr>
            <a:spLocks noGrp="1"/>
          </p:cNvSpPr>
          <p:nvPr>
            <p:ph type="sldNum" sz="quarter" idx="12"/>
          </p:nvPr>
        </p:nvSpPr>
        <p:spPr/>
        <p:txBody>
          <a:bodyPr/>
          <a:lstStyle/>
          <a:p>
            <a:fld id="{7933884F-F27E-4884-A769-9E7C5A69BC05}" type="slidenum">
              <a:rPr lang="en-IN" smtClean="0"/>
              <a:pPr/>
              <a:t>‹#›</a:t>
            </a:fld>
            <a:endParaRPr lang="en-IN"/>
          </a:p>
        </p:txBody>
      </p:sp>
    </p:spTree>
    <p:extLst>
      <p:ext uri="{BB962C8B-B14F-4D97-AF65-F5344CB8AC3E}">
        <p14:creationId xmlns:p14="http://schemas.microsoft.com/office/powerpoint/2010/main" val="68271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8DA9-3074-34FE-4D5D-4D7C8BACBF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E04FF7-2371-6B32-D675-674841C2BB91}"/>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1079B5E5-84E8-C57A-D99C-552A7A5B4E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A59E41-2593-7001-5264-1808B25FAB35}"/>
              </a:ext>
            </a:extLst>
          </p:cNvPr>
          <p:cNvSpPr>
            <a:spLocks noGrp="1"/>
          </p:cNvSpPr>
          <p:nvPr>
            <p:ph type="sldNum" sz="quarter" idx="12"/>
          </p:nvPr>
        </p:nvSpPr>
        <p:spPr/>
        <p:txBody>
          <a:bodyPr/>
          <a:lstStyle/>
          <a:p>
            <a:fld id="{7933884F-F27E-4884-A769-9E7C5A69BC05}" type="slidenum">
              <a:rPr lang="en-IN" smtClean="0"/>
              <a:pPr/>
              <a:t>‹#›</a:t>
            </a:fld>
            <a:endParaRPr lang="en-IN"/>
          </a:p>
        </p:txBody>
      </p:sp>
    </p:spTree>
    <p:extLst>
      <p:ext uri="{BB962C8B-B14F-4D97-AF65-F5344CB8AC3E}">
        <p14:creationId xmlns:p14="http://schemas.microsoft.com/office/powerpoint/2010/main" val="90467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CDBDDF-F6E9-5EB5-38E6-9092C9BCC080}"/>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39431BD5-B55B-CCE0-A5EF-E93C177B31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7E23E9-2CED-8191-374D-3038CA3B3C07}"/>
              </a:ext>
            </a:extLst>
          </p:cNvPr>
          <p:cNvSpPr>
            <a:spLocks noGrp="1"/>
          </p:cNvSpPr>
          <p:nvPr>
            <p:ph type="sldNum" sz="quarter" idx="12"/>
          </p:nvPr>
        </p:nvSpPr>
        <p:spPr/>
        <p:txBody>
          <a:bodyPr/>
          <a:lstStyle/>
          <a:p>
            <a:fld id="{7933884F-F27E-4884-A769-9E7C5A69BC05}" type="slidenum">
              <a:rPr lang="en-IN" smtClean="0"/>
              <a:pPr/>
              <a:t>‹#›</a:t>
            </a:fld>
            <a:endParaRPr lang="en-IN"/>
          </a:p>
        </p:txBody>
      </p:sp>
    </p:spTree>
    <p:extLst>
      <p:ext uri="{BB962C8B-B14F-4D97-AF65-F5344CB8AC3E}">
        <p14:creationId xmlns:p14="http://schemas.microsoft.com/office/powerpoint/2010/main" val="3911545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7BB48-63A5-A3F7-00F3-589142BF04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FE10280-00C7-E444-8750-F87D00CF78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986FAE-3EEF-779B-3BAF-F838A05280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ECACF8-4697-802A-955B-8111F691052A}"/>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CC80DEE3-7893-BF71-8EC2-5485765CED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25B281-626E-7D63-11E6-3279C51CF28F}"/>
              </a:ext>
            </a:extLst>
          </p:cNvPr>
          <p:cNvSpPr>
            <a:spLocks noGrp="1"/>
          </p:cNvSpPr>
          <p:nvPr>
            <p:ph type="sldNum" sz="quarter" idx="12"/>
          </p:nvPr>
        </p:nvSpPr>
        <p:spPr/>
        <p:txBody>
          <a:bodyPr/>
          <a:lstStyle/>
          <a:p>
            <a:fld id="{7933884F-F27E-4884-A769-9E7C5A69BC05}" type="slidenum">
              <a:rPr lang="en-IN" smtClean="0"/>
              <a:pPr/>
              <a:t>‹#›</a:t>
            </a:fld>
            <a:endParaRPr lang="en-IN"/>
          </a:p>
        </p:txBody>
      </p:sp>
    </p:spTree>
    <p:extLst>
      <p:ext uri="{BB962C8B-B14F-4D97-AF65-F5344CB8AC3E}">
        <p14:creationId xmlns:p14="http://schemas.microsoft.com/office/powerpoint/2010/main" val="68497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122C38-857F-0198-6178-B6B0564C6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3D0E8F-8147-F864-5521-A42AD2AF35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56DAAB-16F1-799B-347A-3EED96D54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IN"/>
          </a:p>
        </p:txBody>
      </p:sp>
      <p:sp>
        <p:nvSpPr>
          <p:cNvPr id="5" name="Footer Placeholder 4">
            <a:extLst>
              <a:ext uri="{FF2B5EF4-FFF2-40B4-BE49-F238E27FC236}">
                <a16:creationId xmlns:a16="http://schemas.microsoft.com/office/drawing/2014/main" id="{D9EA8AA1-2FCC-178C-8E2D-0722FCAD7B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08322EE-3706-9D45-16F8-CEF80D5B82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33884F-F27E-4884-A769-9E7C5A69BC05}" type="slidenum">
              <a:rPr lang="en-IN" smtClean="0"/>
              <a:pPr/>
              <a:t>‹#›</a:t>
            </a:fld>
            <a:endParaRPr lang="en-IN"/>
          </a:p>
        </p:txBody>
      </p:sp>
    </p:spTree>
    <p:extLst>
      <p:ext uri="{BB962C8B-B14F-4D97-AF65-F5344CB8AC3E}">
        <p14:creationId xmlns:p14="http://schemas.microsoft.com/office/powerpoint/2010/main" val="1550008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elsevier.com/locate/bsp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6B0F-D94C-B79A-6DC0-D074DDF76970}"/>
              </a:ext>
            </a:extLst>
          </p:cNvPr>
          <p:cNvSpPr>
            <a:spLocks noGrp="1"/>
          </p:cNvSpPr>
          <p:nvPr>
            <p:ph type="ctrTitle"/>
          </p:nvPr>
        </p:nvSpPr>
        <p:spPr>
          <a:xfrm>
            <a:off x="356585" y="2783843"/>
            <a:ext cx="11478827" cy="634023"/>
          </a:xfrm>
        </p:spPr>
        <p:txBody>
          <a:bodyPr>
            <a:noAutofit/>
          </a:bodyPr>
          <a:lstStyle/>
          <a:p>
            <a:r>
              <a:rPr lang="en-US" sz="2400" b="1" dirty="0">
                <a:latin typeface="Times New Roman" panose="02020603050405020304" pitchFamily="18" charset="0"/>
                <a:cs typeface="Times New Roman" panose="02020603050405020304" pitchFamily="18" charset="0"/>
              </a:rPr>
              <a:t>ENHANCED DIABETIC RETINOPATHY CLASSIFICATION WITH MULTI POINT ATTENTION AND SEMI SUPERVISED LEARNING</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4156C3A-456E-9082-8215-CA6B854DB186}"/>
              </a:ext>
            </a:extLst>
          </p:cNvPr>
          <p:cNvSpPr txBox="1"/>
          <p:nvPr/>
        </p:nvSpPr>
        <p:spPr>
          <a:xfrm>
            <a:off x="1085264" y="3912292"/>
            <a:ext cx="2718180" cy="369332"/>
          </a:xfrm>
          <a:prstGeom prst="rect">
            <a:avLst/>
          </a:prstGeom>
          <a:noFill/>
        </p:spPr>
        <p:txBody>
          <a:bodyPr wrap="square" rtlCol="0">
            <a:spAutoFit/>
          </a:bodyPr>
          <a:lstStyle/>
          <a:p>
            <a:pPr algn="ctr"/>
            <a:r>
              <a:rPr lang="en-IN" b="1" dirty="0"/>
              <a:t>Under the Guidance</a:t>
            </a:r>
          </a:p>
        </p:txBody>
      </p:sp>
      <p:sp>
        <p:nvSpPr>
          <p:cNvPr id="5" name="TextBox 4">
            <a:extLst>
              <a:ext uri="{FF2B5EF4-FFF2-40B4-BE49-F238E27FC236}">
                <a16:creationId xmlns:a16="http://schemas.microsoft.com/office/drawing/2014/main" id="{739CCC3B-3087-BFF2-CCB4-2D98B7262EF2}"/>
              </a:ext>
            </a:extLst>
          </p:cNvPr>
          <p:cNvSpPr txBox="1"/>
          <p:nvPr/>
        </p:nvSpPr>
        <p:spPr>
          <a:xfrm>
            <a:off x="1085264" y="4472045"/>
            <a:ext cx="2179764" cy="369332"/>
          </a:xfrm>
          <a:prstGeom prst="rect">
            <a:avLst/>
          </a:prstGeom>
          <a:noFill/>
        </p:spPr>
        <p:txBody>
          <a:bodyPr wrap="none" rtlCol="0">
            <a:spAutoFit/>
          </a:bodyPr>
          <a:lstStyle/>
          <a:p>
            <a:r>
              <a:rPr lang="en-IN" dirty="0"/>
              <a:t>       </a:t>
            </a:r>
            <a:r>
              <a:rPr lang="en-IN" dirty="0">
                <a:latin typeface="Times New Roman" panose="02020603050405020304" pitchFamily="18" charset="0"/>
                <a:cs typeface="Times New Roman" panose="02020603050405020304" pitchFamily="18" charset="0"/>
              </a:rPr>
              <a:t>Mrs. M. Anusha  </a:t>
            </a:r>
          </a:p>
        </p:txBody>
      </p:sp>
      <p:sp>
        <p:nvSpPr>
          <p:cNvPr id="6" name="TextBox 5">
            <a:extLst>
              <a:ext uri="{FF2B5EF4-FFF2-40B4-BE49-F238E27FC236}">
                <a16:creationId xmlns:a16="http://schemas.microsoft.com/office/drawing/2014/main" id="{B362B58F-4366-7657-BB0E-93EBBD92D3C8}"/>
              </a:ext>
            </a:extLst>
          </p:cNvPr>
          <p:cNvSpPr txBox="1"/>
          <p:nvPr/>
        </p:nvSpPr>
        <p:spPr>
          <a:xfrm>
            <a:off x="7029450" y="3941300"/>
            <a:ext cx="4374946" cy="369332"/>
          </a:xfrm>
          <a:prstGeom prst="rect">
            <a:avLst/>
          </a:prstGeom>
          <a:noFill/>
        </p:spPr>
        <p:txBody>
          <a:bodyPr wrap="square" rtlCol="0">
            <a:spAutoFit/>
          </a:bodyPr>
          <a:lstStyle/>
          <a:p>
            <a:pPr algn="ctr"/>
            <a:r>
              <a:rPr lang="en-IN" b="1" dirty="0"/>
              <a:t>Presentation by</a:t>
            </a:r>
          </a:p>
        </p:txBody>
      </p:sp>
      <p:sp>
        <p:nvSpPr>
          <p:cNvPr id="7" name="TextBox 6">
            <a:extLst>
              <a:ext uri="{FF2B5EF4-FFF2-40B4-BE49-F238E27FC236}">
                <a16:creationId xmlns:a16="http://schemas.microsoft.com/office/drawing/2014/main" id="{E9CB4D5F-41F0-2AFC-2B5E-DF6D2C857BAF}"/>
              </a:ext>
            </a:extLst>
          </p:cNvPr>
          <p:cNvSpPr txBox="1"/>
          <p:nvPr/>
        </p:nvSpPr>
        <p:spPr>
          <a:xfrm>
            <a:off x="7029449" y="4604023"/>
            <a:ext cx="437494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Vinitha Kandula (21C11A05J0)</a:t>
            </a:r>
          </a:p>
        </p:txBody>
      </p:sp>
      <p:sp>
        <p:nvSpPr>
          <p:cNvPr id="8" name="TextBox 7">
            <a:extLst>
              <a:ext uri="{FF2B5EF4-FFF2-40B4-BE49-F238E27FC236}">
                <a16:creationId xmlns:a16="http://schemas.microsoft.com/office/drawing/2014/main" id="{F13A5170-8F7A-E12D-ACFC-877AAA8CFDE3}"/>
              </a:ext>
            </a:extLst>
          </p:cNvPr>
          <p:cNvSpPr txBox="1"/>
          <p:nvPr/>
        </p:nvSpPr>
        <p:spPr>
          <a:xfrm>
            <a:off x="7029449" y="4926220"/>
            <a:ext cx="437494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Srilekha Bayyapu(21C11A05G0)</a:t>
            </a:r>
          </a:p>
        </p:txBody>
      </p:sp>
      <p:sp>
        <p:nvSpPr>
          <p:cNvPr id="9" name="TextBox 8">
            <a:extLst>
              <a:ext uri="{FF2B5EF4-FFF2-40B4-BE49-F238E27FC236}">
                <a16:creationId xmlns:a16="http://schemas.microsoft.com/office/drawing/2014/main" id="{0277C56D-B448-3592-18DD-4FF5DD48737E}"/>
              </a:ext>
            </a:extLst>
          </p:cNvPr>
          <p:cNvSpPr txBox="1"/>
          <p:nvPr/>
        </p:nvSpPr>
        <p:spPr>
          <a:xfrm>
            <a:off x="7029449" y="5255561"/>
            <a:ext cx="437494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Srikruthi Dorepally  (22C15A0517)</a:t>
            </a:r>
          </a:p>
        </p:txBody>
      </p:sp>
      <p:sp>
        <p:nvSpPr>
          <p:cNvPr id="10" name="TextBox 9">
            <a:extLst>
              <a:ext uri="{FF2B5EF4-FFF2-40B4-BE49-F238E27FC236}">
                <a16:creationId xmlns:a16="http://schemas.microsoft.com/office/drawing/2014/main" id="{20BF5F79-728E-7E58-9197-DA16FD5DE5D9}"/>
              </a:ext>
            </a:extLst>
          </p:cNvPr>
          <p:cNvSpPr txBox="1"/>
          <p:nvPr/>
        </p:nvSpPr>
        <p:spPr>
          <a:xfrm>
            <a:off x="7029449" y="5591651"/>
            <a:ext cx="4374946"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Sruthi Garidepalli (21C11A05G2)</a:t>
            </a:r>
          </a:p>
          <a:p>
            <a:r>
              <a:rPr lang="en-IN" dirty="0">
                <a:latin typeface="Times New Roman" panose="02020603050405020304" pitchFamily="18" charset="0"/>
                <a:cs typeface="Times New Roman" panose="02020603050405020304" pitchFamily="18" charset="0"/>
              </a:rPr>
              <a:t>Tejasri Chundru(21C11A05G7)</a:t>
            </a:r>
          </a:p>
        </p:txBody>
      </p:sp>
      <p:sp>
        <p:nvSpPr>
          <p:cNvPr id="11" name="TextBox 10">
            <a:extLst>
              <a:ext uri="{FF2B5EF4-FFF2-40B4-BE49-F238E27FC236}">
                <a16:creationId xmlns:a16="http://schemas.microsoft.com/office/drawing/2014/main" id="{E356DDAA-BC84-C62E-A914-4C8DAA113CD6}"/>
              </a:ext>
            </a:extLst>
          </p:cNvPr>
          <p:cNvSpPr txBox="1"/>
          <p:nvPr/>
        </p:nvSpPr>
        <p:spPr>
          <a:xfrm>
            <a:off x="1085264" y="4859151"/>
            <a:ext cx="271817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Assistant Professor,</a:t>
            </a:r>
          </a:p>
          <a:p>
            <a:pPr algn="ctr"/>
            <a:r>
              <a:rPr lang="en-IN" dirty="0">
                <a:latin typeface="Times New Roman" panose="02020603050405020304" pitchFamily="18" charset="0"/>
                <a:cs typeface="Times New Roman" panose="02020603050405020304" pitchFamily="18" charset="0"/>
              </a:rPr>
              <a:t>Department of CSE</a:t>
            </a:r>
          </a:p>
        </p:txBody>
      </p:sp>
      <p:sp>
        <p:nvSpPr>
          <p:cNvPr id="12" name="Rectangle 11">
            <a:extLst>
              <a:ext uri="{FF2B5EF4-FFF2-40B4-BE49-F238E27FC236}">
                <a16:creationId xmlns:a16="http://schemas.microsoft.com/office/drawing/2014/main" id="{E0275453-04DE-DFCC-89A6-F31BF7B96E1D}"/>
              </a:ext>
            </a:extLst>
          </p:cNvPr>
          <p:cNvSpPr/>
          <p:nvPr/>
        </p:nvSpPr>
        <p:spPr>
          <a:xfrm>
            <a:off x="1" y="6348099"/>
            <a:ext cx="12192000" cy="369332"/>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Arial" panose="020B0604020202020204" pitchFamily="34" charset="0"/>
                <a:cs typeface="Arial" panose="020B0604020202020204" pitchFamily="34" charset="0"/>
              </a:rPr>
              <a:t>Department of Computer Science and Engineering</a:t>
            </a:r>
          </a:p>
        </p:txBody>
      </p:sp>
      <p:sp>
        <p:nvSpPr>
          <p:cNvPr id="13" name="TextBox 12">
            <a:extLst>
              <a:ext uri="{FF2B5EF4-FFF2-40B4-BE49-F238E27FC236}">
                <a16:creationId xmlns:a16="http://schemas.microsoft.com/office/drawing/2014/main" id="{2904D69C-CBA5-2CD3-0D9A-4563B41932EC}"/>
              </a:ext>
            </a:extLst>
          </p:cNvPr>
          <p:cNvSpPr txBox="1"/>
          <p:nvPr/>
        </p:nvSpPr>
        <p:spPr>
          <a:xfrm>
            <a:off x="356585" y="1107152"/>
            <a:ext cx="11478826" cy="738664"/>
          </a:xfrm>
          <a:prstGeom prst="rect">
            <a:avLst/>
          </a:prstGeom>
          <a:noFill/>
        </p:spPr>
        <p:txBody>
          <a:bodyPr wrap="square" rtlCol="0">
            <a:spAutoFit/>
          </a:bodyPr>
          <a:lstStyle/>
          <a:p>
            <a:pPr algn="ctr"/>
            <a:r>
              <a:rPr lang="en-IN" sz="4200" b="1" dirty="0">
                <a:solidFill>
                  <a:srgbClr val="002060"/>
                </a:solidFill>
                <a:latin typeface="Arial" panose="020B0604020202020204" pitchFamily="34" charset="0"/>
                <a:cs typeface="Arial" panose="020B0604020202020204" pitchFamily="34" charset="0"/>
              </a:rPr>
              <a:t>PROJECT STAGE-II REVIEW-I</a:t>
            </a:r>
          </a:p>
        </p:txBody>
      </p:sp>
      <p:sp>
        <p:nvSpPr>
          <p:cNvPr id="14" name="TextBox 13">
            <a:extLst>
              <a:ext uri="{FF2B5EF4-FFF2-40B4-BE49-F238E27FC236}">
                <a16:creationId xmlns:a16="http://schemas.microsoft.com/office/drawing/2014/main" id="{9D24FE12-468C-8436-DF6F-7DF4FDD5B286}"/>
              </a:ext>
            </a:extLst>
          </p:cNvPr>
          <p:cNvSpPr txBox="1"/>
          <p:nvPr/>
        </p:nvSpPr>
        <p:spPr>
          <a:xfrm>
            <a:off x="289911" y="1987445"/>
            <a:ext cx="11478826" cy="523220"/>
          </a:xfrm>
          <a:prstGeom prst="rect">
            <a:avLst/>
          </a:prstGeom>
          <a:noFill/>
        </p:spPr>
        <p:txBody>
          <a:bodyPr wrap="square" rtlCol="0">
            <a:spAutoFit/>
          </a:bodyPr>
          <a:lstStyle/>
          <a:p>
            <a:pPr algn="ctr"/>
            <a:r>
              <a:rPr lang="en-IN" sz="2800" b="1" dirty="0">
                <a:solidFill>
                  <a:srgbClr val="002060"/>
                </a:solidFill>
                <a:latin typeface="Arial" panose="020B0604020202020204" pitchFamily="34" charset="0"/>
                <a:cs typeface="Arial" panose="020B0604020202020204" pitchFamily="34" charset="0"/>
              </a:rPr>
              <a:t>15.02.2025</a:t>
            </a:r>
          </a:p>
        </p:txBody>
      </p:sp>
      <p:sp>
        <p:nvSpPr>
          <p:cNvPr id="15" name="Slide Number Placeholder 14">
            <a:extLst>
              <a:ext uri="{FF2B5EF4-FFF2-40B4-BE49-F238E27FC236}">
                <a16:creationId xmlns:a16="http://schemas.microsoft.com/office/drawing/2014/main" id="{321E449B-EA41-E754-9622-D997C304A954}"/>
              </a:ext>
            </a:extLst>
          </p:cNvPr>
          <p:cNvSpPr>
            <a:spLocks noGrp="1"/>
          </p:cNvSpPr>
          <p:nvPr>
            <p:ph type="sldNum" sz="quarter" idx="12"/>
          </p:nvPr>
        </p:nvSpPr>
        <p:spPr/>
        <p:txBody>
          <a:bodyPr/>
          <a:lstStyle/>
          <a:p>
            <a:fld id="{7933884F-F27E-4884-A769-9E7C5A69BC05}" type="slidenum">
              <a:rPr lang="en-IN" smtClean="0"/>
              <a:pPr/>
              <a:t>1</a:t>
            </a:fld>
            <a:endParaRPr lang="en-IN"/>
          </a:p>
        </p:txBody>
      </p:sp>
    </p:spTree>
    <p:extLst>
      <p:ext uri="{BB962C8B-B14F-4D97-AF65-F5344CB8AC3E}">
        <p14:creationId xmlns:p14="http://schemas.microsoft.com/office/powerpoint/2010/main" val="1473022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5555-FD01-FAA0-B3F4-CE2A3DD862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65DD3D-5BCE-05BF-B9EF-D755FE4D5031}"/>
              </a:ext>
            </a:extLst>
          </p:cNvPr>
          <p:cNvSpPr>
            <a:spLocks noGrp="1"/>
          </p:cNvSpPr>
          <p:nvPr>
            <p:ph idx="1"/>
          </p:nvPr>
        </p:nvSpPr>
        <p:spPr/>
        <p:txBody>
          <a:bodyPr/>
          <a:lstStyle/>
          <a:p>
            <a:pPr marL="0" indent="0" algn="just">
              <a:lnSpc>
                <a:spcPct val="100000"/>
              </a:lnSpc>
              <a:buNone/>
            </a:pPr>
            <a:r>
              <a:rPr lang="en-US" sz="2400" b="1" dirty="0">
                <a:solidFill>
                  <a:srgbClr val="002060"/>
                </a:solidFill>
                <a:latin typeface="Arial" panose="020B0604020202020204" pitchFamily="34" charset="0"/>
                <a:cs typeface="Arial" panose="020B0604020202020204" pitchFamily="34" charset="0"/>
              </a:rPr>
              <a:t>Title: </a:t>
            </a:r>
            <a:r>
              <a:rPr lang="en-US" sz="2400" dirty="0">
                <a:solidFill>
                  <a:srgbClr val="002060"/>
                </a:solidFill>
                <a:latin typeface="Arial" panose="020B0604020202020204" pitchFamily="34" charset="0"/>
                <a:cs typeface="Arial" panose="020B0604020202020204" pitchFamily="34" charset="0"/>
              </a:rPr>
              <a:t>A machine vision system for screening of proliferative diabetic retinopathy.</a:t>
            </a:r>
          </a:p>
          <a:p>
            <a:pPr marL="0" indent="0" algn="just">
              <a:lnSpc>
                <a:spcPct val="100000"/>
              </a:lnSpc>
              <a:buNone/>
            </a:pPr>
            <a:r>
              <a:rPr lang="en-US" sz="2400" b="1" dirty="0">
                <a:solidFill>
                  <a:srgbClr val="002060"/>
                </a:solidFill>
                <a:latin typeface="Arial" panose="020B0604020202020204" pitchFamily="34" charset="0"/>
                <a:cs typeface="Arial" panose="020B0604020202020204" pitchFamily="34" charset="0"/>
              </a:rPr>
              <a:t>Authors:</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Osareh</a:t>
            </a:r>
            <a:r>
              <a:rPr lang="en-US" sz="2400" dirty="0">
                <a:solidFill>
                  <a:srgbClr val="002060"/>
                </a:solidFill>
                <a:latin typeface="Arial" panose="020B0604020202020204" pitchFamily="34" charset="0"/>
                <a:cs typeface="Arial" panose="020B0604020202020204" pitchFamily="34" charset="0"/>
              </a:rPr>
              <a:t> , A., </a:t>
            </a:r>
            <a:r>
              <a:rPr lang="en-US" sz="2400" dirty="0" err="1">
                <a:solidFill>
                  <a:srgbClr val="002060"/>
                </a:solidFill>
                <a:latin typeface="Arial" panose="020B0604020202020204" pitchFamily="34" charset="0"/>
                <a:cs typeface="Arial" panose="020B0604020202020204" pitchFamily="34" charset="0"/>
              </a:rPr>
              <a:t>Mirmehdi</a:t>
            </a:r>
            <a:r>
              <a:rPr lang="en-US" sz="2400" dirty="0">
                <a:solidFill>
                  <a:srgbClr val="002060"/>
                </a:solidFill>
                <a:latin typeface="Arial" panose="020B0604020202020204" pitchFamily="34" charset="0"/>
                <a:cs typeface="Arial" panose="020B0604020202020204" pitchFamily="34" charset="0"/>
              </a:rPr>
              <a:t> ,&amp; Thomas (2009). </a:t>
            </a:r>
          </a:p>
          <a:p>
            <a:pPr marL="342900" indent="-342900" algn="just">
              <a:lnSpc>
                <a:spcPct val="100000"/>
              </a:lnSpc>
              <a:buFont typeface="Arial" panose="020B0604020202020204" pitchFamily="34" charset="0"/>
              <a:buChar char="•"/>
            </a:pPr>
            <a:r>
              <a:rPr lang="en-US" sz="2400" dirty="0">
                <a:solidFill>
                  <a:srgbClr val="002060"/>
                </a:solidFill>
                <a:latin typeface="Arial" panose="020B0604020202020204" pitchFamily="34" charset="0"/>
                <a:cs typeface="Arial" panose="020B0604020202020204" pitchFamily="34" charset="0"/>
              </a:rPr>
              <a:t>This earlier study presents a machine vision system for screening proliferative diabetic retinopathy, emphasizing the potential of computer vision techniques</a:t>
            </a:r>
            <a:endParaRPr lang="en-IN" dirty="0">
              <a:latin typeface="Arial" panose="020B0604020202020204" pitchFamily="34" charset="0"/>
              <a:cs typeface="Arial" panose="020B0604020202020204" pitchFamily="34" charset="0"/>
            </a:endParaRPr>
          </a:p>
          <a:p>
            <a:endParaRPr lang="en-IN" dirty="0"/>
          </a:p>
        </p:txBody>
      </p:sp>
      <p:sp>
        <p:nvSpPr>
          <p:cNvPr id="4" name="Slide Number Placeholder 3">
            <a:extLst>
              <a:ext uri="{FF2B5EF4-FFF2-40B4-BE49-F238E27FC236}">
                <a16:creationId xmlns:a16="http://schemas.microsoft.com/office/drawing/2014/main" id="{7E1E963C-F49A-9D33-FDF3-E8CFDB4036B8}"/>
              </a:ext>
            </a:extLst>
          </p:cNvPr>
          <p:cNvSpPr>
            <a:spLocks noGrp="1"/>
          </p:cNvSpPr>
          <p:nvPr>
            <p:ph type="sldNum" sz="quarter" idx="12"/>
          </p:nvPr>
        </p:nvSpPr>
        <p:spPr/>
        <p:txBody>
          <a:bodyPr/>
          <a:lstStyle/>
          <a:p>
            <a:fld id="{7933884F-F27E-4884-A769-9E7C5A69BC05}" type="slidenum">
              <a:rPr lang="en-IN" smtClean="0"/>
              <a:pPr/>
              <a:t>10</a:t>
            </a:fld>
            <a:endParaRPr lang="en-IN"/>
          </a:p>
        </p:txBody>
      </p:sp>
    </p:spTree>
    <p:extLst>
      <p:ext uri="{BB962C8B-B14F-4D97-AF65-F5344CB8AC3E}">
        <p14:creationId xmlns:p14="http://schemas.microsoft.com/office/powerpoint/2010/main" val="326498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562E-449F-83D6-8AF4-00F6779E1CD0}"/>
              </a:ext>
            </a:extLst>
          </p:cNvPr>
          <p:cNvSpPr>
            <a:spLocks noGrp="1"/>
          </p:cNvSpPr>
          <p:nvPr>
            <p:ph type="title"/>
          </p:nvPr>
        </p:nvSpPr>
        <p:spPr/>
        <p:txBody>
          <a:bodyPr/>
          <a:lstStyle/>
          <a:p>
            <a:r>
              <a:rPr lang="en-US" dirty="0"/>
              <a:t>EXISTING SYSTEM</a:t>
            </a:r>
            <a:endParaRPr lang="en-IN" dirty="0"/>
          </a:p>
        </p:txBody>
      </p:sp>
      <p:sp>
        <p:nvSpPr>
          <p:cNvPr id="3" name="Content Placeholder 2">
            <a:extLst>
              <a:ext uri="{FF2B5EF4-FFF2-40B4-BE49-F238E27FC236}">
                <a16:creationId xmlns:a16="http://schemas.microsoft.com/office/drawing/2014/main" id="{3181EFB3-29C3-F849-4AA6-5301E5111811}"/>
              </a:ext>
            </a:extLst>
          </p:cNvPr>
          <p:cNvSpPr>
            <a:spLocks noGrp="1"/>
          </p:cNvSpPr>
          <p:nvPr>
            <p:ph idx="1"/>
          </p:nvPr>
        </p:nvSpPr>
        <p:spPr/>
        <p:txBody>
          <a:bodyPr/>
          <a:lstStyle/>
          <a:p>
            <a:pPr marL="0" indent="0" algn="just">
              <a:lnSpc>
                <a:spcPct val="100000"/>
              </a:lnSpc>
              <a:buNone/>
            </a:pPr>
            <a:r>
              <a:rPr lang="en-IN" dirty="0">
                <a:latin typeface="Arial" panose="020B0604020202020204" pitchFamily="34" charset="0"/>
                <a:cs typeface="Arial" panose="020B0604020202020204" pitchFamily="34" charset="0"/>
              </a:rPr>
              <a:t>The ETDRS (Early Treatment Diabetic Retinopathy Study) algorithm is a widely used method for assessing diabetic retinopathy severity. It's a clinical grading system that evaluates retinopathy levels based on fundus photographs.</a:t>
            </a:r>
          </a:p>
          <a:p>
            <a:pPr marL="0" indent="0" algn="just">
              <a:lnSpc>
                <a:spcPct val="100000"/>
              </a:lnSpc>
              <a:buNone/>
            </a:pPr>
            <a:r>
              <a:rPr lang="en-US" dirty="0">
                <a:latin typeface="Arial" panose="020B0604020202020204" pitchFamily="34" charset="0"/>
                <a:cs typeface="Arial" panose="020B0604020202020204" pitchFamily="34" charset="0"/>
              </a:rPr>
              <a:t>Here are the key components of the ETDRS grading system:</a:t>
            </a:r>
          </a:p>
          <a:p>
            <a:pPr marL="0" indent="0" algn="just">
              <a:lnSpc>
                <a:spcPct val="100000"/>
              </a:lnSpc>
              <a:buNone/>
            </a:pPr>
            <a:r>
              <a:rPr lang="en-IN" b="1" dirty="0">
                <a:latin typeface="Arial" panose="020B0604020202020204" pitchFamily="34" charset="0"/>
                <a:cs typeface="Arial" panose="020B0604020202020204" pitchFamily="34" charset="0"/>
              </a:rPr>
              <a:t>1. Grading of Retinopathy Severity:</a:t>
            </a:r>
            <a:r>
              <a:rPr lang="en-US" sz="2400" dirty="0">
                <a:latin typeface="Arial" panose="020B0604020202020204" pitchFamily="34" charset="0"/>
                <a:cs typeface="Arial" panose="020B0604020202020204" pitchFamily="34" charset="0"/>
              </a:rPr>
              <a:t>The grading system is used to monitor </a:t>
            </a:r>
            <a:r>
              <a:rPr lang="en-US" dirty="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progression of retinopathy and to determine the need for treatment. Early detection and treatment of retinopathy can help prevent vision loss.</a:t>
            </a:r>
          </a:p>
          <a:p>
            <a:endParaRPr lang="en-IN" dirty="0"/>
          </a:p>
        </p:txBody>
      </p:sp>
      <p:sp>
        <p:nvSpPr>
          <p:cNvPr id="4" name="Slide Number Placeholder 3">
            <a:extLst>
              <a:ext uri="{FF2B5EF4-FFF2-40B4-BE49-F238E27FC236}">
                <a16:creationId xmlns:a16="http://schemas.microsoft.com/office/drawing/2014/main" id="{B97458CA-29EE-FAEC-C5CA-67316C3D1D6C}"/>
              </a:ext>
            </a:extLst>
          </p:cNvPr>
          <p:cNvSpPr>
            <a:spLocks noGrp="1"/>
          </p:cNvSpPr>
          <p:nvPr>
            <p:ph type="sldNum" sz="quarter" idx="12"/>
          </p:nvPr>
        </p:nvSpPr>
        <p:spPr/>
        <p:txBody>
          <a:bodyPr/>
          <a:lstStyle/>
          <a:p>
            <a:fld id="{7933884F-F27E-4884-A769-9E7C5A69BC05}" type="slidenum">
              <a:rPr lang="en-IN" smtClean="0"/>
              <a:pPr/>
              <a:t>11</a:t>
            </a:fld>
            <a:endParaRPr lang="en-IN"/>
          </a:p>
        </p:txBody>
      </p:sp>
    </p:spTree>
    <p:extLst>
      <p:ext uri="{BB962C8B-B14F-4D97-AF65-F5344CB8AC3E}">
        <p14:creationId xmlns:p14="http://schemas.microsoft.com/office/powerpoint/2010/main" val="1360979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AB85-75D5-79F1-D93A-64F6CCCDE2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8A75CA-0489-D182-2C49-27B13B2D8486}"/>
              </a:ext>
            </a:extLst>
          </p:cNvPr>
          <p:cNvSpPr>
            <a:spLocks noGrp="1"/>
          </p:cNvSpPr>
          <p:nvPr>
            <p:ph idx="1"/>
          </p:nvPr>
        </p:nvSpPr>
        <p:spPr>
          <a:xfrm>
            <a:off x="104427" y="1154188"/>
            <a:ext cx="11576482" cy="4871946"/>
          </a:xfrm>
        </p:spPr>
        <p:txBody>
          <a:bodyPr/>
          <a:lstStyle/>
          <a:p>
            <a:pPr marL="0" indent="0" algn="just">
              <a:lnSpc>
                <a:spcPct val="100000"/>
              </a:lnSpc>
              <a:buNone/>
            </a:pPr>
            <a:r>
              <a:rPr lang="en-US" b="1" dirty="0">
                <a:solidFill>
                  <a:srgbClr val="002060"/>
                </a:solidFill>
                <a:latin typeface="Arial" panose="020B0604020202020204" pitchFamily="34" charset="0"/>
                <a:cs typeface="Arial" panose="020B0604020202020204" pitchFamily="34" charset="0"/>
              </a:rPr>
              <a:t>2. Macular Edema: </a:t>
            </a:r>
            <a:r>
              <a:rPr lang="en-US" dirty="0">
                <a:solidFill>
                  <a:srgbClr val="002060"/>
                </a:solidFill>
                <a:latin typeface="Arial" panose="020B0604020202020204" pitchFamily="34" charset="0"/>
                <a:cs typeface="Arial" panose="020B0604020202020204" pitchFamily="34" charset="0"/>
              </a:rPr>
              <a:t>Defined based on the presence of retinal thickening and hard exudates in the macula, which can threaten vision. Clinically Significant Macular Edema (CSME): Specific criteria used to determine the presence of edema that is close to the center of the macula and likely to impact vision.</a:t>
            </a:r>
          </a:p>
          <a:p>
            <a:pPr marL="0" indent="0" algn="just">
              <a:lnSpc>
                <a:spcPct val="100000"/>
              </a:lnSpc>
              <a:buNone/>
            </a:pPr>
            <a:r>
              <a:rPr lang="en-US" sz="2400" b="1" dirty="0">
                <a:solidFill>
                  <a:srgbClr val="002060"/>
                </a:solidFill>
                <a:latin typeface="Arial" panose="020B0604020202020204" pitchFamily="34" charset="0"/>
                <a:cs typeface="Arial" panose="020B0604020202020204" pitchFamily="34" charset="0"/>
              </a:rPr>
              <a:t>3. Photographic Fields: </a:t>
            </a:r>
            <a:r>
              <a:rPr lang="en-US" sz="2400" dirty="0">
                <a:solidFill>
                  <a:srgbClr val="002060"/>
                </a:solidFill>
                <a:latin typeface="Arial" panose="020B0604020202020204" pitchFamily="34" charset="0"/>
                <a:cs typeface="Arial" panose="020B0604020202020204" pitchFamily="34" charset="0"/>
              </a:rPr>
              <a:t>The ETDRS grading is based on standardized seven-field stereo fundus photographs. These images capture different regions of the retina for accurate assessment of the severity of the disease.</a:t>
            </a:r>
          </a:p>
          <a:p>
            <a:endParaRPr lang="en-IN" dirty="0"/>
          </a:p>
        </p:txBody>
      </p:sp>
      <p:sp>
        <p:nvSpPr>
          <p:cNvPr id="4" name="Slide Number Placeholder 3">
            <a:extLst>
              <a:ext uri="{FF2B5EF4-FFF2-40B4-BE49-F238E27FC236}">
                <a16:creationId xmlns:a16="http://schemas.microsoft.com/office/drawing/2014/main" id="{F4E7E88C-47E6-9993-FAFA-56386A18F63E}"/>
              </a:ext>
            </a:extLst>
          </p:cNvPr>
          <p:cNvSpPr>
            <a:spLocks noGrp="1"/>
          </p:cNvSpPr>
          <p:nvPr>
            <p:ph type="sldNum" sz="quarter" idx="12"/>
          </p:nvPr>
        </p:nvSpPr>
        <p:spPr/>
        <p:txBody>
          <a:bodyPr/>
          <a:lstStyle/>
          <a:p>
            <a:fld id="{7933884F-F27E-4884-A769-9E7C5A69BC05}" type="slidenum">
              <a:rPr lang="en-IN" smtClean="0"/>
              <a:pPr/>
              <a:t>12</a:t>
            </a:fld>
            <a:endParaRPr lang="en-IN"/>
          </a:p>
        </p:txBody>
      </p:sp>
    </p:spTree>
    <p:extLst>
      <p:ext uri="{BB962C8B-B14F-4D97-AF65-F5344CB8AC3E}">
        <p14:creationId xmlns:p14="http://schemas.microsoft.com/office/powerpoint/2010/main" val="1477780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FF2E-EADD-7D4B-0683-7CD6C5550B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E858D6-A5D0-5A98-B680-5AAD1937BDF0}"/>
              </a:ext>
            </a:extLst>
          </p:cNvPr>
          <p:cNvSpPr>
            <a:spLocks noGrp="1"/>
          </p:cNvSpPr>
          <p:nvPr>
            <p:ph idx="1"/>
          </p:nvPr>
        </p:nvSpPr>
        <p:spPr/>
        <p:txBody>
          <a:bodyPr/>
          <a:lstStyle/>
          <a:p>
            <a:pPr marL="0" indent="0" algn="just">
              <a:lnSpc>
                <a:spcPct val="100000"/>
              </a:lnSpc>
              <a:buNone/>
            </a:pPr>
            <a:r>
              <a:rPr lang="en-US" sz="2400" b="1" dirty="0">
                <a:solidFill>
                  <a:srgbClr val="002060"/>
                </a:solidFill>
                <a:latin typeface="Arial" panose="020B0604020202020204" pitchFamily="34" charset="0"/>
                <a:cs typeface="Arial" panose="020B0604020202020204" pitchFamily="34" charset="0"/>
              </a:rPr>
              <a:t>4. Risk Stratification: </a:t>
            </a:r>
            <a:r>
              <a:rPr lang="en-US" sz="2400" dirty="0">
                <a:solidFill>
                  <a:srgbClr val="002060"/>
                </a:solidFill>
                <a:latin typeface="Arial" panose="020B0604020202020204" pitchFamily="34" charset="0"/>
                <a:cs typeface="Arial" panose="020B0604020202020204" pitchFamily="34" charset="0"/>
              </a:rPr>
              <a:t>Based on the findings from the photographs, the ETDRS algorithm provides a framework for predicting the likelihood of progression to severe retinopathy or vision-threatening complications.</a:t>
            </a:r>
          </a:p>
          <a:p>
            <a:pPr marL="0" indent="0" algn="just">
              <a:lnSpc>
                <a:spcPct val="100000"/>
              </a:lnSpc>
              <a:buNone/>
            </a:pPr>
            <a:r>
              <a:rPr lang="en-US" sz="2400" b="1" dirty="0">
                <a:solidFill>
                  <a:srgbClr val="002060"/>
                </a:solidFill>
                <a:latin typeface="Arial" panose="020B0604020202020204" pitchFamily="34" charset="0"/>
                <a:cs typeface="Arial" panose="020B0604020202020204" pitchFamily="34" charset="0"/>
              </a:rPr>
              <a:t>5. Use in Treatment Decisions: </a:t>
            </a:r>
            <a:r>
              <a:rPr lang="en-US" sz="2400" dirty="0">
                <a:solidFill>
                  <a:srgbClr val="002060"/>
                </a:solidFill>
                <a:latin typeface="Arial" panose="020B0604020202020204" pitchFamily="34" charset="0"/>
                <a:cs typeface="Arial" panose="020B0604020202020204" pitchFamily="34" charset="0"/>
              </a:rPr>
              <a:t>The ETDRS findings guide decisions on whether to initiate treatment, such as laser photocoagulation or anti-VEGF injections, to prevent vision loss. For instance, laser treatment is recommended for eyes with high-risk PDR or CSME</a:t>
            </a:r>
          </a:p>
          <a:p>
            <a:endParaRPr lang="en-IN" dirty="0"/>
          </a:p>
        </p:txBody>
      </p:sp>
      <p:sp>
        <p:nvSpPr>
          <p:cNvPr id="4" name="Slide Number Placeholder 3">
            <a:extLst>
              <a:ext uri="{FF2B5EF4-FFF2-40B4-BE49-F238E27FC236}">
                <a16:creationId xmlns:a16="http://schemas.microsoft.com/office/drawing/2014/main" id="{D564BC63-E8EF-6118-CF3C-925A39EEF7EB}"/>
              </a:ext>
            </a:extLst>
          </p:cNvPr>
          <p:cNvSpPr>
            <a:spLocks noGrp="1"/>
          </p:cNvSpPr>
          <p:nvPr>
            <p:ph type="sldNum" sz="quarter" idx="12"/>
          </p:nvPr>
        </p:nvSpPr>
        <p:spPr/>
        <p:txBody>
          <a:bodyPr/>
          <a:lstStyle/>
          <a:p>
            <a:fld id="{7933884F-F27E-4884-A769-9E7C5A69BC05}" type="slidenum">
              <a:rPr lang="en-IN" smtClean="0"/>
              <a:pPr/>
              <a:t>13</a:t>
            </a:fld>
            <a:endParaRPr lang="en-IN"/>
          </a:p>
        </p:txBody>
      </p:sp>
    </p:spTree>
    <p:extLst>
      <p:ext uri="{BB962C8B-B14F-4D97-AF65-F5344CB8AC3E}">
        <p14:creationId xmlns:p14="http://schemas.microsoft.com/office/powerpoint/2010/main" val="113196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04AA-66DE-41F6-8BF2-16D4A5116953}"/>
              </a:ext>
            </a:extLst>
          </p:cNvPr>
          <p:cNvSpPr>
            <a:spLocks noGrp="1"/>
          </p:cNvSpPr>
          <p:nvPr>
            <p:ph type="title"/>
          </p:nvPr>
        </p:nvSpPr>
        <p:spPr/>
        <p:txBody>
          <a:bodyPr/>
          <a:lstStyle/>
          <a:p>
            <a:r>
              <a:rPr lang="en-US" dirty="0"/>
              <a:t>DRAWBACKS</a:t>
            </a:r>
            <a:endParaRPr lang="en-IN" dirty="0"/>
          </a:p>
        </p:txBody>
      </p:sp>
      <p:sp>
        <p:nvSpPr>
          <p:cNvPr id="3" name="Content Placeholder 2">
            <a:extLst>
              <a:ext uri="{FF2B5EF4-FFF2-40B4-BE49-F238E27FC236}">
                <a16:creationId xmlns:a16="http://schemas.microsoft.com/office/drawing/2014/main" id="{0D55C60B-21C3-24B4-CC7A-2C8CE0FE3D56}"/>
              </a:ext>
            </a:extLst>
          </p:cNvPr>
          <p:cNvSpPr>
            <a:spLocks noGrp="1"/>
          </p:cNvSpPr>
          <p:nvPr>
            <p:ph idx="1"/>
          </p:nvPr>
        </p:nvSpPr>
        <p:spPr/>
        <p:txBody>
          <a:bodyPr/>
          <a:lstStyle/>
          <a:p>
            <a:pPr>
              <a:lnSpc>
                <a:spcPct val="100000"/>
              </a:lnSpc>
            </a:pPr>
            <a:r>
              <a:rPr lang="en-IN" dirty="0">
                <a:latin typeface="Arial" panose="020B0604020202020204" pitchFamily="34" charset="0"/>
                <a:cs typeface="Arial" panose="020B0604020202020204" pitchFamily="34" charset="0"/>
              </a:rPr>
              <a:t>Hard to Understand</a:t>
            </a:r>
          </a:p>
          <a:p>
            <a:pPr>
              <a:lnSpc>
                <a:spcPct val="100000"/>
              </a:lnSpc>
            </a:pPr>
            <a:r>
              <a:rPr lang="en-IN" dirty="0">
                <a:latin typeface="Arial" panose="020B0604020202020204" pitchFamily="34" charset="0"/>
                <a:cs typeface="Arial" panose="020B0604020202020204" pitchFamily="34" charset="0"/>
              </a:rPr>
              <a:t>Not Very Accurate</a:t>
            </a:r>
          </a:p>
          <a:p>
            <a:pPr>
              <a:lnSpc>
                <a:spcPct val="100000"/>
              </a:lnSpc>
            </a:pPr>
            <a:r>
              <a:rPr lang="en-IN" dirty="0">
                <a:latin typeface="Arial" panose="020B0604020202020204" pitchFamily="34" charset="0"/>
                <a:cs typeface="Arial" panose="020B0604020202020204" pitchFamily="34" charset="0"/>
              </a:rPr>
              <a:t>No Clear Pictures</a:t>
            </a:r>
          </a:p>
          <a:p>
            <a:pPr>
              <a:lnSpc>
                <a:spcPct val="100000"/>
              </a:lnSpc>
            </a:pPr>
            <a:r>
              <a:rPr lang="en-IN" dirty="0">
                <a:latin typeface="Arial" panose="020B0604020202020204" pitchFamily="34" charset="0"/>
                <a:cs typeface="Arial" panose="020B0604020202020204" pitchFamily="34" charset="0"/>
              </a:rPr>
              <a:t>Can't Predict Well</a:t>
            </a:r>
          </a:p>
          <a:p>
            <a:pPr>
              <a:lnSpc>
                <a:spcPct val="100000"/>
              </a:lnSpc>
            </a:pPr>
            <a:r>
              <a:rPr lang="en-US" dirty="0">
                <a:latin typeface="Arial" panose="020B0604020202020204" pitchFamily="34" charset="0"/>
                <a:cs typeface="Arial" panose="020B0604020202020204" pitchFamily="34" charset="0"/>
              </a:rPr>
              <a:t>Requires expertise in retinal imaging</a:t>
            </a:r>
          </a:p>
          <a:p>
            <a:pPr>
              <a:lnSpc>
                <a:spcPct val="100000"/>
              </a:lnSpc>
            </a:pPr>
            <a:r>
              <a:rPr lang="en-US" dirty="0">
                <a:latin typeface="Arial" panose="020B0604020202020204" pitchFamily="34" charset="0"/>
                <a:cs typeface="Arial" panose="020B0604020202020204" pitchFamily="34" charset="0"/>
              </a:rPr>
              <a:t>May not detect early or subtle change</a:t>
            </a:r>
            <a:endParaRPr lang="en-IN" dirty="0">
              <a:latin typeface="Arial" panose="020B0604020202020204" pitchFamily="34" charset="0"/>
              <a:cs typeface="Arial" panose="020B0604020202020204" pitchFamily="34" charset="0"/>
            </a:endParaRPr>
          </a:p>
          <a:p>
            <a:endParaRPr lang="en-IN" dirty="0"/>
          </a:p>
        </p:txBody>
      </p:sp>
      <p:sp>
        <p:nvSpPr>
          <p:cNvPr id="4" name="Slide Number Placeholder 3">
            <a:extLst>
              <a:ext uri="{FF2B5EF4-FFF2-40B4-BE49-F238E27FC236}">
                <a16:creationId xmlns:a16="http://schemas.microsoft.com/office/drawing/2014/main" id="{A3F6F0F8-E126-65FF-C656-E350887C3F64}"/>
              </a:ext>
            </a:extLst>
          </p:cNvPr>
          <p:cNvSpPr>
            <a:spLocks noGrp="1"/>
          </p:cNvSpPr>
          <p:nvPr>
            <p:ph type="sldNum" sz="quarter" idx="12"/>
          </p:nvPr>
        </p:nvSpPr>
        <p:spPr/>
        <p:txBody>
          <a:bodyPr/>
          <a:lstStyle/>
          <a:p>
            <a:fld id="{7933884F-F27E-4884-A769-9E7C5A69BC05}" type="slidenum">
              <a:rPr lang="en-IN" smtClean="0"/>
              <a:pPr/>
              <a:t>14</a:t>
            </a:fld>
            <a:endParaRPr lang="en-IN"/>
          </a:p>
        </p:txBody>
      </p:sp>
    </p:spTree>
    <p:extLst>
      <p:ext uri="{BB962C8B-B14F-4D97-AF65-F5344CB8AC3E}">
        <p14:creationId xmlns:p14="http://schemas.microsoft.com/office/powerpoint/2010/main" val="2200016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E482-01C0-B2C9-4BBE-1ED230812B2E}"/>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8A398C55-A68B-E34D-5D5C-FB9FFD55117B}"/>
              </a:ext>
            </a:extLst>
          </p:cNvPr>
          <p:cNvSpPr>
            <a:spLocks noGrp="1"/>
          </p:cNvSpPr>
          <p:nvPr>
            <p:ph idx="1"/>
          </p:nvPr>
        </p:nvSpPr>
        <p:spPr/>
        <p:txBody>
          <a:bodyPr/>
          <a:lstStyle/>
          <a:p>
            <a:pPr marL="0" indent="0" algn="just">
              <a:lnSpc>
                <a:spcPct val="100000"/>
              </a:lnSpc>
              <a:buNone/>
            </a:pPr>
            <a:r>
              <a:rPr lang="en-US" dirty="0">
                <a:latin typeface="Arial" panose="020B0604020202020204" pitchFamily="34" charset="0"/>
                <a:cs typeface="Arial" panose="020B0604020202020204" pitchFamily="34" charset="0"/>
              </a:rPr>
              <a:t>To propose a model that will help doctors and patients to easily detect  the diabetic retinopathy at early stages using multi-point attention and semi-supervised </a:t>
            </a:r>
            <a:r>
              <a:rPr lang="en-US" dirty="0" err="1">
                <a:latin typeface="Arial" panose="020B0604020202020204" pitchFamily="34" charset="0"/>
                <a:cs typeface="Arial" panose="020B0604020202020204" pitchFamily="34" charset="0"/>
              </a:rPr>
              <a:t>learning.To</a:t>
            </a:r>
            <a:r>
              <a:rPr lang="en-US" dirty="0">
                <a:latin typeface="Arial" panose="020B0604020202020204" pitchFamily="34" charset="0"/>
                <a:cs typeface="Arial" panose="020B0604020202020204" pitchFamily="34" charset="0"/>
              </a:rPr>
              <a:t> propose a model with the high-rate accuracy.</a:t>
            </a:r>
            <a:endParaRPr lang="en-IN" dirty="0">
              <a:latin typeface="Arial" panose="020B0604020202020204" pitchFamily="34" charset="0"/>
              <a:cs typeface="Arial" panose="020B0604020202020204" pitchFamily="34" charset="0"/>
            </a:endParaRPr>
          </a:p>
          <a:p>
            <a:pPr marL="0" indent="0" algn="just">
              <a:lnSpc>
                <a:spcPct val="100000"/>
              </a:lnSpc>
              <a:buNone/>
            </a:pPr>
            <a:endParaRPr lang="en-US" b="1" dirty="0">
              <a:latin typeface="Arial" panose="020B0604020202020204" pitchFamily="34" charset="0"/>
              <a:cs typeface="Arial" panose="020B0604020202020204" pitchFamily="34" charset="0"/>
            </a:endParaRPr>
          </a:p>
          <a:p>
            <a:endParaRPr lang="en-IN" dirty="0"/>
          </a:p>
        </p:txBody>
      </p:sp>
      <p:sp>
        <p:nvSpPr>
          <p:cNvPr id="4" name="Slide Number Placeholder 3">
            <a:extLst>
              <a:ext uri="{FF2B5EF4-FFF2-40B4-BE49-F238E27FC236}">
                <a16:creationId xmlns:a16="http://schemas.microsoft.com/office/drawing/2014/main" id="{CCC844D2-DCFB-97C4-FB07-3318C937AB21}"/>
              </a:ext>
            </a:extLst>
          </p:cNvPr>
          <p:cNvSpPr>
            <a:spLocks noGrp="1"/>
          </p:cNvSpPr>
          <p:nvPr>
            <p:ph type="sldNum" sz="quarter" idx="12"/>
          </p:nvPr>
        </p:nvSpPr>
        <p:spPr/>
        <p:txBody>
          <a:bodyPr/>
          <a:lstStyle/>
          <a:p>
            <a:fld id="{7933884F-F27E-4884-A769-9E7C5A69BC05}" type="slidenum">
              <a:rPr lang="en-IN" smtClean="0"/>
              <a:pPr/>
              <a:t>15</a:t>
            </a:fld>
            <a:endParaRPr lang="en-IN"/>
          </a:p>
        </p:txBody>
      </p:sp>
    </p:spTree>
    <p:extLst>
      <p:ext uri="{BB962C8B-B14F-4D97-AF65-F5344CB8AC3E}">
        <p14:creationId xmlns:p14="http://schemas.microsoft.com/office/powerpoint/2010/main" val="2352499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D182F-675D-88D7-66F0-094CF12F1865}"/>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60029975-543B-72C1-9EDA-C196B184DC24}"/>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The proposed method combines multi-point attention mechanism with semi-supervised learning for diabetic retinopathy classification. The model is trained on a combination of labeled and unlabeled data using a semi-supervised learning approach.</a:t>
            </a:r>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45A5B29-6A1C-5D54-6D28-A87810516E43}"/>
              </a:ext>
            </a:extLst>
          </p:cNvPr>
          <p:cNvSpPr>
            <a:spLocks noGrp="1"/>
          </p:cNvSpPr>
          <p:nvPr>
            <p:ph type="sldNum" sz="quarter" idx="12"/>
          </p:nvPr>
        </p:nvSpPr>
        <p:spPr/>
        <p:txBody>
          <a:bodyPr/>
          <a:lstStyle/>
          <a:p>
            <a:fld id="{7933884F-F27E-4884-A769-9E7C5A69BC05}" type="slidenum">
              <a:rPr lang="en-IN" smtClean="0"/>
              <a:pPr/>
              <a:t>16</a:t>
            </a:fld>
            <a:endParaRPr lang="en-IN"/>
          </a:p>
        </p:txBody>
      </p:sp>
      <p:pic>
        <p:nvPicPr>
          <p:cNvPr id="5" name="Picture 4">
            <a:extLst>
              <a:ext uri="{FF2B5EF4-FFF2-40B4-BE49-F238E27FC236}">
                <a16:creationId xmlns:a16="http://schemas.microsoft.com/office/drawing/2014/main" id="{1464D9B4-348B-27C6-7E74-D5AC4622860F}"/>
              </a:ext>
            </a:extLst>
          </p:cNvPr>
          <p:cNvPicPr>
            <a:picLocks noChangeAspect="1"/>
          </p:cNvPicPr>
          <p:nvPr/>
        </p:nvPicPr>
        <p:blipFill>
          <a:blip r:embed="rId2"/>
          <a:stretch>
            <a:fillRect/>
          </a:stretch>
        </p:blipFill>
        <p:spPr>
          <a:xfrm>
            <a:off x="1801786" y="3031065"/>
            <a:ext cx="8699746" cy="2402032"/>
          </a:xfrm>
          <a:prstGeom prst="rect">
            <a:avLst/>
          </a:prstGeom>
        </p:spPr>
      </p:pic>
    </p:spTree>
    <p:extLst>
      <p:ext uri="{BB962C8B-B14F-4D97-AF65-F5344CB8AC3E}">
        <p14:creationId xmlns:p14="http://schemas.microsoft.com/office/powerpoint/2010/main" val="1925094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C79E-CB29-4F2A-73D0-4DF18C387DD9}"/>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BA33D817-6A7B-353E-15E7-7A9CDA5C543B}"/>
              </a:ext>
            </a:extLst>
          </p:cNvPr>
          <p:cNvSpPr>
            <a:spLocks noGrp="1"/>
          </p:cNvSpPr>
          <p:nvPr>
            <p:ph idx="1"/>
          </p:nvPr>
        </p:nvSpPr>
        <p:spPr/>
        <p:txBody>
          <a:bodyPr/>
          <a:lstStyle/>
          <a:p>
            <a:pPr marL="0" indent="0" algn="just">
              <a:lnSpc>
                <a:spcPct val="100000"/>
              </a:lnSpc>
              <a:buNone/>
            </a:pPr>
            <a:r>
              <a:rPr lang="en-US" b="1" dirty="0">
                <a:latin typeface="Arial" panose="020B0604020202020204" pitchFamily="34" charset="0"/>
                <a:cs typeface="Arial" panose="020B0604020202020204" pitchFamily="34" charset="0"/>
              </a:rPr>
              <a:t>1. Improve Accuracy: </a:t>
            </a:r>
            <a:r>
              <a:rPr lang="en-US" dirty="0">
                <a:latin typeface="Arial" panose="020B0604020202020204" pitchFamily="34" charset="0"/>
                <a:cs typeface="Arial" panose="020B0604020202020204" pitchFamily="34" charset="0"/>
              </a:rPr>
              <a:t>Develop a deep learning model that accurately classifies Diabetic Retinopathy (DR) stages with an accuracy rate higher.</a:t>
            </a:r>
          </a:p>
          <a:p>
            <a:pPr marL="0" indent="0" algn="just">
              <a:lnSpc>
                <a:spcPct val="100000"/>
              </a:lnSpc>
              <a:buNone/>
            </a:pPr>
            <a:r>
              <a:rPr lang="en-US" b="1" dirty="0">
                <a:latin typeface="Arial" panose="020B0604020202020204" pitchFamily="34" charset="0"/>
                <a:cs typeface="Arial" panose="020B0604020202020204" pitchFamily="34" charset="0"/>
              </a:rPr>
              <a:t>2. Enhance Robustness: </a:t>
            </a:r>
            <a:r>
              <a:rPr lang="en-US" dirty="0">
                <a:latin typeface="Arial" panose="020B0604020202020204" pitchFamily="34" charset="0"/>
                <a:cs typeface="Arial" panose="020B0604020202020204" pitchFamily="34" charset="0"/>
              </a:rPr>
              <a:t>Design a multi-point attention mechanism to focus on relevant regions of retinal fundus images, improving model robustness.</a:t>
            </a:r>
          </a:p>
          <a:p>
            <a:pPr marL="0" indent="0" algn="just">
              <a:lnSpc>
                <a:spcPct val="100000"/>
              </a:lnSpc>
              <a:buNone/>
            </a:pPr>
            <a:r>
              <a:rPr lang="en-US" b="1" dirty="0">
                <a:latin typeface="Arial" panose="020B0604020202020204" pitchFamily="34" charset="0"/>
                <a:cs typeface="Arial" panose="020B0604020202020204" pitchFamily="34" charset="0"/>
              </a:rPr>
              <a:t>3. Reduce Labeled Data: </a:t>
            </a:r>
            <a:r>
              <a:rPr lang="en-US" dirty="0">
                <a:latin typeface="Arial" panose="020B0604020202020204" pitchFamily="34" charset="0"/>
                <a:cs typeface="Arial" panose="020B0604020202020204" pitchFamily="34" charset="0"/>
              </a:rPr>
              <a:t>Investigate semi-supervised learning techniques to reduce labeled data requirements by 30% while maintaining high accuracy.</a:t>
            </a:r>
          </a:p>
          <a:p>
            <a:pPr marL="0" indent="0" algn="just">
              <a:lnSpc>
                <a:spcPct val="100000"/>
              </a:lnSpc>
              <a:buNone/>
            </a:pPr>
            <a:r>
              <a:rPr lang="en-US" b="1" dirty="0">
                <a:latin typeface="Arial" panose="020B0604020202020204" pitchFamily="34" charset="0"/>
                <a:cs typeface="Arial" panose="020B0604020202020204" pitchFamily="34" charset="0"/>
              </a:rPr>
              <a:t>4. Increase Efficiency: </a:t>
            </a:r>
            <a:r>
              <a:rPr lang="en-US" dirty="0">
                <a:latin typeface="Arial" panose="020B0604020202020204" pitchFamily="34" charset="0"/>
                <a:cs typeface="Arial" panose="020B0604020202020204" pitchFamily="34" charset="0"/>
              </a:rPr>
              <a:t>Optimize the model for faster processing times, enabling real-time DR classification</a:t>
            </a:r>
          </a:p>
          <a:p>
            <a:pPr marL="0" indent="0" algn="just">
              <a:lnSpc>
                <a:spcPct val="100000"/>
              </a:lnSpc>
              <a:buNone/>
            </a:pPr>
            <a:r>
              <a:rPr lang="en-US" b="1" dirty="0">
                <a:latin typeface="Arial" panose="020B0604020202020204" pitchFamily="34" charset="0"/>
                <a:cs typeface="Arial" panose="020B0604020202020204" pitchFamily="34" charset="0"/>
              </a:rPr>
              <a:t>5. Improve Interpretability: </a:t>
            </a:r>
            <a:r>
              <a:rPr lang="en-US" dirty="0">
                <a:latin typeface="Arial" panose="020B0604020202020204" pitchFamily="34" charset="0"/>
                <a:cs typeface="Arial" panose="020B0604020202020204" pitchFamily="34" charset="0"/>
              </a:rPr>
              <a:t>Develop visualization tools to explain attention-based model decisions, enhancing model transparency.</a:t>
            </a:r>
            <a:endParaRPr lang="en-IN" dirty="0">
              <a:latin typeface="Arial" panose="020B0604020202020204" pitchFamily="34" charset="0"/>
              <a:cs typeface="Arial" panose="020B0604020202020204" pitchFamily="34" charset="0"/>
            </a:endParaRPr>
          </a:p>
          <a:p>
            <a:endParaRPr lang="en-IN" dirty="0"/>
          </a:p>
        </p:txBody>
      </p:sp>
      <p:sp>
        <p:nvSpPr>
          <p:cNvPr id="4" name="Slide Number Placeholder 3">
            <a:extLst>
              <a:ext uri="{FF2B5EF4-FFF2-40B4-BE49-F238E27FC236}">
                <a16:creationId xmlns:a16="http://schemas.microsoft.com/office/drawing/2014/main" id="{B0FAE793-F6E4-CA19-B7FC-34F107135641}"/>
              </a:ext>
            </a:extLst>
          </p:cNvPr>
          <p:cNvSpPr>
            <a:spLocks noGrp="1"/>
          </p:cNvSpPr>
          <p:nvPr>
            <p:ph type="sldNum" sz="quarter" idx="12"/>
          </p:nvPr>
        </p:nvSpPr>
        <p:spPr/>
        <p:txBody>
          <a:bodyPr/>
          <a:lstStyle/>
          <a:p>
            <a:fld id="{7933884F-F27E-4884-A769-9E7C5A69BC05}" type="slidenum">
              <a:rPr lang="en-IN" smtClean="0"/>
              <a:pPr/>
              <a:t>17</a:t>
            </a:fld>
            <a:endParaRPr lang="en-IN"/>
          </a:p>
        </p:txBody>
      </p:sp>
    </p:spTree>
    <p:extLst>
      <p:ext uri="{BB962C8B-B14F-4D97-AF65-F5344CB8AC3E}">
        <p14:creationId xmlns:p14="http://schemas.microsoft.com/office/powerpoint/2010/main" val="207841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F5A5-4C3F-59A8-2BFB-971CE0CD6693}"/>
              </a:ext>
            </a:extLst>
          </p:cNvPr>
          <p:cNvSpPr>
            <a:spLocks noGrp="1"/>
          </p:cNvSpPr>
          <p:nvPr>
            <p:ph type="title"/>
          </p:nvPr>
        </p:nvSpPr>
        <p:spPr/>
        <p:txBody>
          <a:bodyPr/>
          <a:lstStyle/>
          <a:p>
            <a:r>
              <a:rPr lang="en-US" dirty="0"/>
              <a:t>ARCHITECTURE</a:t>
            </a:r>
            <a:endParaRPr lang="en-IN" dirty="0"/>
          </a:p>
        </p:txBody>
      </p:sp>
      <p:pic>
        <p:nvPicPr>
          <p:cNvPr id="5" name="Content Placeholder 4">
            <a:extLst>
              <a:ext uri="{FF2B5EF4-FFF2-40B4-BE49-F238E27FC236}">
                <a16:creationId xmlns:a16="http://schemas.microsoft.com/office/drawing/2014/main" id="{23CD517C-0955-7E92-8733-34EDF66E0F4F}"/>
              </a:ext>
            </a:extLst>
          </p:cNvPr>
          <p:cNvPicPr>
            <a:picLocks noGrp="1" noChangeAspect="1"/>
          </p:cNvPicPr>
          <p:nvPr>
            <p:ph idx="1"/>
          </p:nvPr>
        </p:nvPicPr>
        <p:blipFill>
          <a:blip r:embed="rId2"/>
          <a:stretch>
            <a:fillRect/>
          </a:stretch>
        </p:blipFill>
        <p:spPr>
          <a:xfrm>
            <a:off x="536167" y="1145899"/>
            <a:ext cx="9135070" cy="4872038"/>
          </a:xfrm>
          <a:prstGeom prst="rect">
            <a:avLst/>
          </a:prstGeom>
        </p:spPr>
      </p:pic>
      <p:sp>
        <p:nvSpPr>
          <p:cNvPr id="4" name="Slide Number Placeholder 3">
            <a:extLst>
              <a:ext uri="{FF2B5EF4-FFF2-40B4-BE49-F238E27FC236}">
                <a16:creationId xmlns:a16="http://schemas.microsoft.com/office/drawing/2014/main" id="{5367FB73-84E2-547E-87DD-A4C82EFD3B8C}"/>
              </a:ext>
            </a:extLst>
          </p:cNvPr>
          <p:cNvSpPr>
            <a:spLocks noGrp="1"/>
          </p:cNvSpPr>
          <p:nvPr>
            <p:ph type="sldNum" sz="quarter" idx="12"/>
          </p:nvPr>
        </p:nvSpPr>
        <p:spPr/>
        <p:txBody>
          <a:bodyPr/>
          <a:lstStyle/>
          <a:p>
            <a:fld id="{7933884F-F27E-4884-A769-9E7C5A69BC05}" type="slidenum">
              <a:rPr lang="en-IN" smtClean="0"/>
              <a:pPr/>
              <a:t>18</a:t>
            </a:fld>
            <a:endParaRPr lang="en-IN"/>
          </a:p>
        </p:txBody>
      </p:sp>
    </p:spTree>
    <p:extLst>
      <p:ext uri="{BB962C8B-B14F-4D97-AF65-F5344CB8AC3E}">
        <p14:creationId xmlns:p14="http://schemas.microsoft.com/office/powerpoint/2010/main" val="846644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D74E-D199-219E-6636-9B6F8D5E47E2}"/>
              </a:ext>
            </a:extLst>
          </p:cNvPr>
          <p:cNvSpPr>
            <a:spLocks noGrp="1"/>
          </p:cNvSpPr>
          <p:nvPr>
            <p:ph type="title"/>
          </p:nvPr>
        </p:nvSpPr>
        <p:spPr/>
        <p:txBody>
          <a:bodyPr>
            <a:normAutofit fontScale="90000"/>
          </a:bodyPr>
          <a:lstStyle/>
          <a:p>
            <a:r>
              <a:rPr lang="en-US" dirty="0"/>
              <a:t>SOFTWARE AND HARDWARE REQUIREMENTS</a:t>
            </a:r>
            <a:endParaRPr lang="en-IN" dirty="0"/>
          </a:p>
        </p:txBody>
      </p:sp>
      <p:sp>
        <p:nvSpPr>
          <p:cNvPr id="3" name="Content Placeholder 2">
            <a:extLst>
              <a:ext uri="{FF2B5EF4-FFF2-40B4-BE49-F238E27FC236}">
                <a16:creationId xmlns:a16="http://schemas.microsoft.com/office/drawing/2014/main" id="{713F9EDC-6139-1802-0812-6063763651EE}"/>
              </a:ext>
            </a:extLst>
          </p:cNvPr>
          <p:cNvSpPr>
            <a:spLocks noGrp="1"/>
          </p:cNvSpPr>
          <p:nvPr>
            <p:ph idx="1"/>
          </p:nvPr>
        </p:nvSpPr>
        <p:spPr/>
        <p:txBody>
          <a:bodyPr/>
          <a:lstStyle/>
          <a:p>
            <a:pPr>
              <a:lnSpc>
                <a:spcPct val="100000"/>
              </a:lnSpc>
            </a:pPr>
            <a:r>
              <a:rPr lang="en-IN" b="1" dirty="0">
                <a:latin typeface="Arial" panose="020B0604020202020204" pitchFamily="34" charset="0"/>
                <a:cs typeface="Arial" panose="020B0604020202020204" pitchFamily="34" charset="0"/>
              </a:rPr>
              <a:t>Software Requirements:</a:t>
            </a:r>
          </a:p>
          <a:p>
            <a:pPr marL="0" indent="0">
              <a:lnSpc>
                <a:spcPct val="100000"/>
              </a:lnSpc>
              <a:buNone/>
            </a:pPr>
            <a:r>
              <a:rPr lang="en-IN" dirty="0">
                <a:latin typeface="Arial" panose="020B0604020202020204" pitchFamily="34" charset="0"/>
                <a:cs typeface="Arial" panose="020B0604020202020204" pitchFamily="34" charset="0"/>
              </a:rPr>
              <a:t>Operating System : Windows7 </a:t>
            </a:r>
          </a:p>
          <a:p>
            <a:pPr marL="0" indent="0">
              <a:lnSpc>
                <a:spcPct val="100000"/>
              </a:lnSpc>
              <a:buNone/>
            </a:pPr>
            <a:r>
              <a:rPr lang="en-IN" dirty="0">
                <a:latin typeface="Arial" panose="020B0604020202020204" pitchFamily="34" charset="0"/>
                <a:cs typeface="Arial" panose="020B0604020202020204" pitchFamily="34" charset="0"/>
              </a:rPr>
              <a:t>Coding Language : PYTHON </a:t>
            </a:r>
          </a:p>
          <a:p>
            <a:pPr marL="0" indent="0">
              <a:lnSpc>
                <a:spcPct val="100000"/>
              </a:lnSpc>
              <a:buNone/>
            </a:pPr>
            <a:r>
              <a:rPr lang="en-IN" dirty="0">
                <a:latin typeface="Arial" panose="020B0604020202020204" pitchFamily="34" charset="0"/>
                <a:cs typeface="Arial" panose="020B0604020202020204" pitchFamily="34" charset="0"/>
              </a:rPr>
              <a:t>Software used       : JUPYTER</a:t>
            </a:r>
          </a:p>
          <a:p>
            <a:pPr>
              <a:lnSpc>
                <a:spcPct val="100000"/>
              </a:lnSpc>
            </a:pPr>
            <a:r>
              <a:rPr lang="en-IN" b="1" dirty="0">
                <a:latin typeface="Arial" panose="020B0604020202020204" pitchFamily="34" charset="0"/>
                <a:cs typeface="Arial" panose="020B0604020202020204" pitchFamily="34" charset="0"/>
              </a:rPr>
              <a:t>Hardware Requirements:</a:t>
            </a:r>
          </a:p>
          <a:p>
            <a:pPr marL="0" indent="0">
              <a:lnSpc>
                <a:spcPct val="100000"/>
              </a:lnSpc>
              <a:buNone/>
            </a:pPr>
            <a:r>
              <a:rPr lang="en-IN" dirty="0">
                <a:latin typeface="Arial" panose="020B0604020202020204" pitchFamily="34" charset="0"/>
                <a:cs typeface="Arial" panose="020B0604020202020204" pitchFamily="34" charset="0"/>
              </a:rPr>
              <a:t>System      : Pentium IV 2.4 GHz</a:t>
            </a:r>
          </a:p>
          <a:p>
            <a:pPr marL="0" indent="0">
              <a:lnSpc>
                <a:spcPct val="100000"/>
              </a:lnSpc>
              <a:buNone/>
            </a:pPr>
            <a:r>
              <a:rPr lang="en-IN" dirty="0">
                <a:latin typeface="Arial" panose="020B0604020202020204" pitchFamily="34" charset="0"/>
                <a:cs typeface="Arial" panose="020B0604020202020204" pitchFamily="34" charset="0"/>
              </a:rPr>
              <a:t>Hard Disk : 1 TB </a:t>
            </a:r>
          </a:p>
          <a:p>
            <a:pPr marL="0" indent="0">
              <a:lnSpc>
                <a:spcPct val="100000"/>
              </a:lnSpc>
              <a:buNone/>
            </a:pPr>
            <a:r>
              <a:rPr lang="en-IN" dirty="0">
                <a:latin typeface="Arial" panose="020B0604020202020204" pitchFamily="34" charset="0"/>
                <a:cs typeface="Arial" panose="020B0604020202020204" pitchFamily="34" charset="0"/>
              </a:rPr>
              <a:t>Monitor    : 14 inches</a:t>
            </a:r>
          </a:p>
          <a:p>
            <a:pPr marL="0" indent="0">
              <a:lnSpc>
                <a:spcPct val="100000"/>
              </a:lnSpc>
              <a:buNone/>
            </a:pPr>
            <a:r>
              <a:rPr lang="en-IN" dirty="0">
                <a:latin typeface="Arial" panose="020B0604020202020204" pitchFamily="34" charset="0"/>
                <a:cs typeface="Arial" panose="020B0604020202020204" pitchFamily="34" charset="0"/>
              </a:rPr>
              <a:t>RAM        : 4GB </a:t>
            </a:r>
            <a:endParaRPr lang="en-IN" b="1" dirty="0">
              <a:latin typeface="Arial" panose="020B0604020202020204" pitchFamily="34" charset="0"/>
              <a:cs typeface="Arial" panose="020B0604020202020204" pitchFamily="34" charset="0"/>
            </a:endParaRPr>
          </a:p>
          <a:p>
            <a:endParaRPr lang="en-IN" dirty="0"/>
          </a:p>
        </p:txBody>
      </p:sp>
      <p:sp>
        <p:nvSpPr>
          <p:cNvPr id="4" name="Slide Number Placeholder 3">
            <a:extLst>
              <a:ext uri="{FF2B5EF4-FFF2-40B4-BE49-F238E27FC236}">
                <a16:creationId xmlns:a16="http://schemas.microsoft.com/office/drawing/2014/main" id="{20E3A9D2-D82C-76A4-7AD8-92714F911D3E}"/>
              </a:ext>
            </a:extLst>
          </p:cNvPr>
          <p:cNvSpPr>
            <a:spLocks noGrp="1"/>
          </p:cNvSpPr>
          <p:nvPr>
            <p:ph type="sldNum" sz="quarter" idx="12"/>
          </p:nvPr>
        </p:nvSpPr>
        <p:spPr/>
        <p:txBody>
          <a:bodyPr/>
          <a:lstStyle/>
          <a:p>
            <a:fld id="{7933884F-F27E-4884-A769-9E7C5A69BC05}" type="slidenum">
              <a:rPr lang="en-IN" smtClean="0"/>
              <a:pPr/>
              <a:t>19</a:t>
            </a:fld>
            <a:endParaRPr lang="en-IN"/>
          </a:p>
        </p:txBody>
      </p:sp>
    </p:spTree>
    <p:extLst>
      <p:ext uri="{BB962C8B-B14F-4D97-AF65-F5344CB8AC3E}">
        <p14:creationId xmlns:p14="http://schemas.microsoft.com/office/powerpoint/2010/main" val="1590277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BC2-92FB-DAA7-3490-8A6ED1662BC9}"/>
              </a:ext>
            </a:extLst>
          </p:cNvPr>
          <p:cNvSpPr>
            <a:spLocks noGrp="1"/>
          </p:cNvSpPr>
          <p:nvPr>
            <p:ph type="title"/>
          </p:nvPr>
        </p:nvSpPr>
        <p:spPr/>
        <p:txBody>
          <a:bodyPr/>
          <a:lstStyle/>
          <a:p>
            <a:r>
              <a:rPr lang="en-IN" b="1" dirty="0"/>
              <a:t>Contents</a:t>
            </a:r>
          </a:p>
        </p:txBody>
      </p:sp>
      <p:sp>
        <p:nvSpPr>
          <p:cNvPr id="3" name="Content Placeholder 2">
            <a:extLst>
              <a:ext uri="{FF2B5EF4-FFF2-40B4-BE49-F238E27FC236}">
                <a16:creationId xmlns:a16="http://schemas.microsoft.com/office/drawing/2014/main" id="{36E35405-13F9-F0BB-942B-C6A21E9187F5}"/>
              </a:ext>
            </a:extLst>
          </p:cNvPr>
          <p:cNvSpPr>
            <a:spLocks noGrp="1"/>
          </p:cNvSpPr>
          <p:nvPr>
            <p:ph idx="1"/>
          </p:nvPr>
        </p:nvSpPr>
        <p:spPr/>
        <p:txBody>
          <a:bodyPr>
            <a:normAutofit fontScale="85000" lnSpcReduction="20000"/>
          </a:bodyPr>
          <a:lstStyle/>
          <a:p>
            <a:r>
              <a:rPr lang="en-IN" altLang="en-US" sz="2400" dirty="0">
                <a:latin typeface="Arial" panose="020B0604020202020204" pitchFamily="34" charset="0"/>
                <a:cs typeface="Arial" panose="020B0604020202020204" pitchFamily="34" charset="0"/>
              </a:rPr>
              <a:t>Introduction</a:t>
            </a:r>
          </a:p>
          <a:p>
            <a:r>
              <a:rPr lang="en-IN" altLang="en-US" dirty="0">
                <a:latin typeface="Arial" panose="020B0604020202020204" pitchFamily="34" charset="0"/>
                <a:cs typeface="Arial" panose="020B0604020202020204" pitchFamily="34" charset="0"/>
              </a:rPr>
              <a:t>Abstract</a:t>
            </a:r>
          </a:p>
          <a:p>
            <a:r>
              <a:rPr lang="en-IN" altLang="en-US" dirty="0">
                <a:latin typeface="Arial" panose="020B0604020202020204" pitchFamily="34" charset="0"/>
                <a:cs typeface="Arial" panose="020B0604020202020204" pitchFamily="34" charset="0"/>
              </a:rPr>
              <a:t>Base Paper</a:t>
            </a:r>
          </a:p>
          <a:p>
            <a:r>
              <a:rPr lang="en-IN" altLang="en-US" dirty="0">
                <a:latin typeface="Arial" panose="020B0604020202020204" pitchFamily="34" charset="0"/>
                <a:cs typeface="Arial" panose="020B0604020202020204" pitchFamily="34" charset="0"/>
              </a:rPr>
              <a:t>Literature Review</a:t>
            </a:r>
          </a:p>
          <a:p>
            <a:r>
              <a:rPr lang="en-IN" altLang="en-US" dirty="0">
                <a:latin typeface="Arial" panose="020B0604020202020204" pitchFamily="34" charset="0"/>
                <a:cs typeface="Arial" panose="020B0604020202020204" pitchFamily="34" charset="0"/>
              </a:rPr>
              <a:t>Existing Project</a:t>
            </a:r>
          </a:p>
          <a:p>
            <a:r>
              <a:rPr lang="en-IN" altLang="en-US" dirty="0">
                <a:latin typeface="Arial" panose="020B0604020202020204" pitchFamily="34" charset="0"/>
                <a:cs typeface="Arial" panose="020B0604020202020204" pitchFamily="34" charset="0"/>
              </a:rPr>
              <a:t>Drawbacks</a:t>
            </a:r>
          </a:p>
          <a:p>
            <a:r>
              <a:rPr lang="en-IN" altLang="en-US" dirty="0">
                <a:latin typeface="Arial" panose="020B0604020202020204" pitchFamily="34" charset="0"/>
                <a:cs typeface="Arial" panose="020B0604020202020204" pitchFamily="34" charset="0"/>
              </a:rPr>
              <a:t>Problem Statement</a:t>
            </a:r>
          </a:p>
          <a:p>
            <a:r>
              <a:rPr lang="en-IN" altLang="en-US" dirty="0">
                <a:latin typeface="Arial" panose="020B0604020202020204" pitchFamily="34" charset="0"/>
                <a:cs typeface="Arial" panose="020B0604020202020204" pitchFamily="34" charset="0"/>
              </a:rPr>
              <a:t>Proposed System</a:t>
            </a:r>
          </a:p>
          <a:p>
            <a:r>
              <a:rPr lang="en-IN" altLang="en-US" sz="2400" dirty="0">
                <a:latin typeface="Arial" panose="020B0604020202020204" pitchFamily="34" charset="0"/>
                <a:cs typeface="Arial" panose="020B0604020202020204" pitchFamily="34" charset="0"/>
              </a:rPr>
              <a:t>Objectives</a:t>
            </a:r>
          </a:p>
          <a:p>
            <a:r>
              <a:rPr lang="en-IN" altLang="en-US" sz="2400" dirty="0">
                <a:latin typeface="Arial" panose="020B0604020202020204" pitchFamily="34" charset="0"/>
                <a:cs typeface="Arial" panose="020B0604020202020204" pitchFamily="34" charset="0"/>
              </a:rPr>
              <a:t>Architecture</a:t>
            </a:r>
          </a:p>
          <a:p>
            <a:r>
              <a:rPr lang="en-IN" altLang="en-US" sz="2400" dirty="0">
                <a:latin typeface="Arial" panose="020B0604020202020204" pitchFamily="34" charset="0"/>
                <a:cs typeface="Arial" panose="020B0604020202020204" pitchFamily="34" charset="0"/>
              </a:rPr>
              <a:t>Software and Hardware Requirements</a:t>
            </a:r>
          </a:p>
          <a:p>
            <a:r>
              <a:rPr lang="en-IN" altLang="en-US" sz="2400" dirty="0">
                <a:latin typeface="Arial" panose="020B0604020202020204" pitchFamily="34" charset="0"/>
                <a:cs typeface="Arial" panose="020B0604020202020204" pitchFamily="34" charset="0"/>
              </a:rPr>
              <a:t>Modules</a:t>
            </a:r>
          </a:p>
          <a:p>
            <a:r>
              <a:rPr lang="en-IN" altLang="en-US" dirty="0">
                <a:latin typeface="Arial" panose="020B0604020202020204" pitchFamily="34" charset="0"/>
                <a:cs typeface="Arial" panose="020B0604020202020204" pitchFamily="34" charset="0"/>
              </a:rPr>
              <a:t>System Design</a:t>
            </a:r>
            <a:endParaRPr lang="en-IN" altLang="en-US" sz="2400" dirty="0">
              <a:latin typeface="Arial" panose="020B0604020202020204" pitchFamily="34" charset="0"/>
              <a:cs typeface="Arial" panose="020B0604020202020204" pitchFamily="34" charset="0"/>
            </a:endParaRPr>
          </a:p>
          <a:p>
            <a:r>
              <a:rPr lang="en-IN" altLang="en-US" dirty="0">
                <a:latin typeface="Arial" panose="020B0604020202020204" pitchFamily="34" charset="0"/>
                <a:cs typeface="Arial" panose="020B0604020202020204" pitchFamily="34" charset="0"/>
              </a:rPr>
              <a:t>References</a:t>
            </a:r>
            <a:endParaRPr lang="en-IN" altLang="en-US" sz="2400" dirty="0">
              <a:latin typeface="Arial" panose="020B0604020202020204" pitchFamily="34" charset="0"/>
              <a:cs typeface="Arial" panose="020B0604020202020204" pitchFamily="34" charset="0"/>
            </a:endParaRPr>
          </a:p>
          <a:p>
            <a:pPr marL="0" indent="0">
              <a:buNone/>
            </a:pPr>
            <a:endParaRPr lang="en-IN" dirty="0"/>
          </a:p>
        </p:txBody>
      </p:sp>
      <p:sp>
        <p:nvSpPr>
          <p:cNvPr id="4" name="Slide Number Placeholder 3">
            <a:extLst>
              <a:ext uri="{FF2B5EF4-FFF2-40B4-BE49-F238E27FC236}">
                <a16:creationId xmlns:a16="http://schemas.microsoft.com/office/drawing/2014/main" id="{BC7ED586-1053-C5A5-F640-B945B40E794C}"/>
              </a:ext>
            </a:extLst>
          </p:cNvPr>
          <p:cNvSpPr>
            <a:spLocks noGrp="1"/>
          </p:cNvSpPr>
          <p:nvPr>
            <p:ph type="sldNum" sz="quarter" idx="12"/>
          </p:nvPr>
        </p:nvSpPr>
        <p:spPr/>
        <p:txBody>
          <a:bodyPr/>
          <a:lstStyle/>
          <a:p>
            <a:fld id="{7933884F-F27E-4884-A769-9E7C5A69BC05}" type="slidenum">
              <a:rPr lang="en-IN" smtClean="0"/>
              <a:pPr/>
              <a:t>2</a:t>
            </a:fld>
            <a:endParaRPr lang="en-IN"/>
          </a:p>
        </p:txBody>
      </p:sp>
    </p:spTree>
    <p:extLst>
      <p:ext uri="{BB962C8B-B14F-4D97-AF65-F5344CB8AC3E}">
        <p14:creationId xmlns:p14="http://schemas.microsoft.com/office/powerpoint/2010/main" val="3236416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CAC9-B729-7CC9-00EC-8324485D8C0B}"/>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269DEC48-E801-0A69-EB66-173E18AB815F}"/>
              </a:ext>
            </a:extLst>
          </p:cNvPr>
          <p:cNvSpPr>
            <a:spLocks noGrp="1"/>
          </p:cNvSpPr>
          <p:nvPr>
            <p:ph idx="1"/>
          </p:nvPr>
        </p:nvSpPr>
        <p:spPr/>
        <p:txBody>
          <a:bodyPr/>
          <a:lstStyle/>
          <a:p>
            <a:pPr algn="just">
              <a:lnSpc>
                <a:spcPct val="100000"/>
              </a:lnSpc>
              <a:buFont typeface="Wingdings" panose="05000000000000000000" pitchFamily="2" charset="2"/>
              <a:buChar char="§"/>
            </a:pPr>
            <a:r>
              <a:rPr lang="en-US" b="1" dirty="0">
                <a:latin typeface="Arial" panose="020B0604020202020204" pitchFamily="34" charset="0"/>
                <a:cs typeface="Arial" panose="020B0604020202020204" pitchFamily="34" charset="0"/>
              </a:rPr>
              <a:t>Data Collection and Preprocessing: </a:t>
            </a:r>
            <a:r>
              <a:rPr lang="en-US" dirty="0">
                <a:latin typeface="Arial" panose="020B0604020202020204" pitchFamily="34" charset="0"/>
                <a:cs typeface="Arial" panose="020B0604020202020204" pitchFamily="34" charset="0"/>
              </a:rPr>
              <a:t>Gather a dataset of retinal images, ideally labeled for diabetic retinopathy severity. Preprocess the images to standardize their size, contrast, and other relevant factors.</a:t>
            </a:r>
          </a:p>
          <a:p>
            <a:pPr algn="just">
              <a:lnSpc>
                <a:spcPct val="100000"/>
              </a:lnSpc>
              <a:buFont typeface="Wingdings" panose="05000000000000000000" pitchFamily="2" charset="2"/>
              <a:buChar char="§"/>
            </a:pPr>
            <a:r>
              <a:rPr lang="en-US" b="1" dirty="0">
                <a:latin typeface="Arial" panose="020B0604020202020204" pitchFamily="34" charset="0"/>
                <a:cs typeface="Arial" panose="020B0604020202020204" pitchFamily="34" charset="0"/>
              </a:rPr>
              <a:t>Data splitting: </a:t>
            </a:r>
            <a:r>
              <a:rPr lang="en-US" dirty="0">
                <a:latin typeface="Arial" panose="020B0604020202020204" pitchFamily="34" charset="0"/>
                <a:cs typeface="Arial" panose="020B0604020202020204" pitchFamily="34" charset="0"/>
              </a:rPr>
              <a:t>Divide the dataset into three subsets: a labeled training set ,a labeled validation set, and an unlabeled dataset</a:t>
            </a:r>
          </a:p>
          <a:p>
            <a:pPr algn="just">
              <a:lnSpc>
                <a:spcPct val="100000"/>
              </a:lnSpc>
              <a:buFont typeface="Wingdings" panose="05000000000000000000" pitchFamily="2" charset="2"/>
              <a:buChar char="§"/>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Data Augmentation: </a:t>
            </a:r>
            <a:r>
              <a:rPr lang="en-US" dirty="0">
                <a:latin typeface="Arial" panose="020B0604020202020204" pitchFamily="34" charset="0"/>
                <a:cs typeface="Arial" panose="020B0604020202020204" pitchFamily="34" charset="0"/>
              </a:rPr>
              <a:t>Apply data augmentation techniques to increase the diversity of your dataset, which can help improve model generalization.</a:t>
            </a:r>
          </a:p>
          <a:p>
            <a:pPr>
              <a:buFont typeface="Wingdings" panose="05000000000000000000" pitchFamily="2" charset="2"/>
              <a:buChar char="§"/>
            </a:pPr>
            <a:r>
              <a:rPr lang="en-IN" b="1" dirty="0">
                <a:latin typeface="Arial" panose="020B0604020202020204" pitchFamily="34" charset="0"/>
                <a:cs typeface="Arial" panose="020B0604020202020204" pitchFamily="34" charset="0"/>
              </a:rPr>
              <a:t>Base Convolutional Neural Networks(CNN):</a:t>
            </a:r>
            <a:r>
              <a:rPr lang="en-IN" dirty="0">
                <a:latin typeface="Arial" panose="020B0604020202020204" pitchFamily="34" charset="0"/>
                <a:cs typeface="Arial" panose="020B0604020202020204" pitchFamily="34" charset="0"/>
              </a:rPr>
              <a:t>Integrate a multipoint attention mechanism into your CNN architecture</a:t>
            </a:r>
            <a:endParaRPr lang="en-IN"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A4EACA8-D28B-C8A0-237D-77D2424A0B3C}"/>
              </a:ext>
            </a:extLst>
          </p:cNvPr>
          <p:cNvSpPr>
            <a:spLocks noGrp="1"/>
          </p:cNvSpPr>
          <p:nvPr>
            <p:ph type="sldNum" sz="quarter" idx="12"/>
          </p:nvPr>
        </p:nvSpPr>
        <p:spPr/>
        <p:txBody>
          <a:bodyPr/>
          <a:lstStyle/>
          <a:p>
            <a:fld id="{7933884F-F27E-4884-A769-9E7C5A69BC05}" type="slidenum">
              <a:rPr lang="en-IN" smtClean="0"/>
              <a:pPr/>
              <a:t>20</a:t>
            </a:fld>
            <a:endParaRPr lang="en-IN"/>
          </a:p>
        </p:txBody>
      </p:sp>
    </p:spTree>
    <p:extLst>
      <p:ext uri="{BB962C8B-B14F-4D97-AF65-F5344CB8AC3E}">
        <p14:creationId xmlns:p14="http://schemas.microsoft.com/office/powerpoint/2010/main" val="96916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79F7-386B-3490-E860-3950F359B28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DB485E9-772F-30B6-CCFC-13F6F86631A5}"/>
              </a:ext>
            </a:extLst>
          </p:cNvPr>
          <p:cNvSpPr>
            <a:spLocks noGrp="1"/>
          </p:cNvSpPr>
          <p:nvPr>
            <p:ph idx="1"/>
          </p:nvPr>
        </p:nvSpPr>
        <p:spPr/>
        <p:txBody>
          <a:bodyPr/>
          <a:lstStyle/>
          <a:p>
            <a:pPr algn="just">
              <a:lnSpc>
                <a:spcPct val="100000"/>
              </a:lnSpc>
              <a:buFont typeface="Wingdings" panose="05000000000000000000" pitchFamily="2" charset="2"/>
              <a:buChar char="§"/>
            </a:pPr>
            <a:r>
              <a:rPr lang="en-US" sz="2400" dirty="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Arial" panose="020B0604020202020204" pitchFamily="34" charset="0"/>
                <a:cs typeface="Arial" panose="020B0604020202020204" pitchFamily="34" charset="0"/>
              </a:rPr>
              <a:t>Self-training or Pseudo-labeling: </a:t>
            </a:r>
            <a:r>
              <a:rPr lang="en-US" sz="2400" dirty="0">
                <a:solidFill>
                  <a:srgbClr val="002060"/>
                </a:solidFill>
                <a:latin typeface="Arial" panose="020B0604020202020204" pitchFamily="34" charset="0"/>
                <a:cs typeface="Arial" panose="020B0604020202020204" pitchFamily="34" charset="0"/>
              </a:rPr>
              <a:t>Utilize your trained base model to make predictions on the unlabeled data. Assign pseudo-labels to the unlabeled data based on these predictions. Combine the labeled dataset and pseudo-labeled dataset for further training</a:t>
            </a:r>
          </a:p>
          <a:p>
            <a:pPr algn="just">
              <a:lnSpc>
                <a:spcPct val="100000"/>
              </a:lnSpc>
              <a:buFont typeface="Wingdings" panose="05000000000000000000" pitchFamily="2" charset="2"/>
              <a:buChar char="§"/>
            </a:pPr>
            <a:r>
              <a:rPr lang="en-US" sz="2400" b="1" dirty="0">
                <a:solidFill>
                  <a:srgbClr val="002060"/>
                </a:solidFill>
                <a:latin typeface="Arial" panose="020B0604020202020204" pitchFamily="34" charset="0"/>
                <a:cs typeface="Arial" panose="020B0604020202020204" pitchFamily="34" charset="0"/>
              </a:rPr>
              <a:t>Evaluation: </a:t>
            </a:r>
            <a:r>
              <a:rPr lang="en-US" sz="2400" dirty="0">
                <a:solidFill>
                  <a:srgbClr val="002060"/>
                </a:solidFill>
                <a:latin typeface="Arial" panose="020B0604020202020204" pitchFamily="34" charset="0"/>
                <a:cs typeface="Arial" panose="020B0604020202020204" pitchFamily="34" charset="0"/>
              </a:rPr>
              <a:t>Use appropriate evaluation metrics (e.g., accuracy, precision, recall, F1-score) to assess the model's performance on a separate test set or through cross-validation.</a:t>
            </a:r>
          </a:p>
          <a:p>
            <a:pPr algn="just">
              <a:lnSpc>
                <a:spcPct val="100000"/>
              </a:lnSpc>
              <a:buFont typeface="Wingdings" panose="05000000000000000000" pitchFamily="2" charset="2"/>
              <a:buChar char="§"/>
            </a:pPr>
            <a:endParaRPr lang="en-US" sz="2400" dirty="0">
              <a:solidFill>
                <a:srgbClr val="002060"/>
              </a:solidFill>
              <a:latin typeface="Arial" panose="020B0604020202020204" pitchFamily="34" charset="0"/>
              <a:cs typeface="Arial" panose="020B0604020202020204" pitchFamily="34" charset="0"/>
            </a:endParaRPr>
          </a:p>
          <a:p>
            <a:endParaRPr lang="en-IN" dirty="0"/>
          </a:p>
        </p:txBody>
      </p:sp>
      <p:sp>
        <p:nvSpPr>
          <p:cNvPr id="4" name="Slide Number Placeholder 3">
            <a:extLst>
              <a:ext uri="{FF2B5EF4-FFF2-40B4-BE49-F238E27FC236}">
                <a16:creationId xmlns:a16="http://schemas.microsoft.com/office/drawing/2014/main" id="{74DEE395-B8A9-3463-101F-ED563AA8F3E2}"/>
              </a:ext>
            </a:extLst>
          </p:cNvPr>
          <p:cNvSpPr>
            <a:spLocks noGrp="1"/>
          </p:cNvSpPr>
          <p:nvPr>
            <p:ph type="sldNum" sz="quarter" idx="12"/>
          </p:nvPr>
        </p:nvSpPr>
        <p:spPr/>
        <p:txBody>
          <a:bodyPr/>
          <a:lstStyle/>
          <a:p>
            <a:fld id="{7933884F-F27E-4884-A769-9E7C5A69BC05}" type="slidenum">
              <a:rPr lang="en-IN" smtClean="0"/>
              <a:pPr/>
              <a:t>21</a:t>
            </a:fld>
            <a:endParaRPr lang="en-IN"/>
          </a:p>
        </p:txBody>
      </p:sp>
    </p:spTree>
    <p:extLst>
      <p:ext uri="{BB962C8B-B14F-4D97-AF65-F5344CB8AC3E}">
        <p14:creationId xmlns:p14="http://schemas.microsoft.com/office/powerpoint/2010/main" val="452947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8634-FD33-4A29-B763-E1E1E7B4338C}"/>
              </a:ext>
            </a:extLst>
          </p:cNvPr>
          <p:cNvSpPr>
            <a:spLocks noGrp="1"/>
          </p:cNvSpPr>
          <p:nvPr>
            <p:ph type="title"/>
          </p:nvPr>
        </p:nvSpPr>
        <p:spPr/>
        <p:txBody>
          <a:bodyPr/>
          <a:lstStyle/>
          <a:p>
            <a:r>
              <a:rPr lang="en-US" dirty="0"/>
              <a:t>SYSTEM DESIGN</a:t>
            </a:r>
          </a:p>
        </p:txBody>
      </p:sp>
      <p:sp>
        <p:nvSpPr>
          <p:cNvPr id="3" name="Content Placeholder 2">
            <a:extLst>
              <a:ext uri="{FF2B5EF4-FFF2-40B4-BE49-F238E27FC236}">
                <a16:creationId xmlns:a16="http://schemas.microsoft.com/office/drawing/2014/main" id="{940374DE-6CA4-44BF-BB18-C5DF52860657}"/>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Data flow Diagram</a:t>
            </a:r>
          </a:p>
          <a:p>
            <a:r>
              <a:rPr lang="en-US" dirty="0">
                <a:latin typeface="Arial" panose="020B0604020202020204" pitchFamily="34" charset="0"/>
                <a:cs typeface="Arial" panose="020B0604020202020204" pitchFamily="34" charset="0"/>
              </a:rPr>
              <a:t>Class Diagram</a:t>
            </a:r>
          </a:p>
          <a:p>
            <a:r>
              <a:rPr lang="en-US" dirty="0">
                <a:latin typeface="Arial" panose="020B0604020202020204" pitchFamily="34" charset="0"/>
                <a:cs typeface="Arial" panose="020B0604020202020204" pitchFamily="34" charset="0"/>
              </a:rPr>
              <a:t>Sequence Diagram</a:t>
            </a:r>
          </a:p>
          <a:p>
            <a:r>
              <a:rPr lang="en-US" dirty="0">
                <a:latin typeface="Arial" panose="020B0604020202020204" pitchFamily="34" charset="0"/>
                <a:cs typeface="Arial" panose="020B0604020202020204" pitchFamily="34" charset="0"/>
              </a:rPr>
              <a:t>Collaboration Diagram</a:t>
            </a:r>
          </a:p>
          <a:p>
            <a:r>
              <a:rPr lang="en-US" dirty="0">
                <a:latin typeface="Arial" panose="020B0604020202020204" pitchFamily="34" charset="0"/>
                <a:cs typeface="Arial" panose="020B0604020202020204" pitchFamily="34" charset="0"/>
              </a:rPr>
              <a:t>Use case Diagram</a:t>
            </a:r>
          </a:p>
          <a:p>
            <a:r>
              <a:rPr lang="en-US" dirty="0">
                <a:latin typeface="Arial" panose="020B0604020202020204" pitchFamily="34" charset="0"/>
                <a:cs typeface="Arial" panose="020B0604020202020204" pitchFamily="34" charset="0"/>
              </a:rPr>
              <a:t>Activity Diagram</a:t>
            </a:r>
          </a:p>
        </p:txBody>
      </p:sp>
      <p:sp>
        <p:nvSpPr>
          <p:cNvPr id="4" name="Slide Number Placeholder 3">
            <a:extLst>
              <a:ext uri="{FF2B5EF4-FFF2-40B4-BE49-F238E27FC236}">
                <a16:creationId xmlns:a16="http://schemas.microsoft.com/office/drawing/2014/main" id="{9325C7B8-A35B-4C04-AE22-6712B677456B}"/>
              </a:ext>
            </a:extLst>
          </p:cNvPr>
          <p:cNvSpPr>
            <a:spLocks noGrp="1"/>
          </p:cNvSpPr>
          <p:nvPr>
            <p:ph type="sldNum" sz="quarter" idx="12"/>
          </p:nvPr>
        </p:nvSpPr>
        <p:spPr/>
        <p:txBody>
          <a:bodyPr/>
          <a:lstStyle/>
          <a:p>
            <a:fld id="{7933884F-F27E-4884-A769-9E7C5A69BC05}" type="slidenum">
              <a:rPr lang="en-IN" smtClean="0"/>
              <a:pPr/>
              <a:t>22</a:t>
            </a:fld>
            <a:endParaRPr lang="en-IN"/>
          </a:p>
        </p:txBody>
      </p:sp>
    </p:spTree>
    <p:extLst>
      <p:ext uri="{BB962C8B-B14F-4D97-AF65-F5344CB8AC3E}">
        <p14:creationId xmlns:p14="http://schemas.microsoft.com/office/powerpoint/2010/main" val="980278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2D4C3-767D-4FD4-976B-C3D5CD83A104}"/>
              </a:ext>
            </a:extLst>
          </p:cNvPr>
          <p:cNvSpPr>
            <a:spLocks noGrp="1"/>
          </p:cNvSpPr>
          <p:nvPr>
            <p:ph type="title"/>
          </p:nvPr>
        </p:nvSpPr>
        <p:spPr/>
        <p:txBody>
          <a:bodyPr>
            <a:normAutofit/>
          </a:bodyPr>
          <a:lstStyle/>
          <a:p>
            <a:r>
              <a:rPr lang="en-US" sz="2400" dirty="0"/>
              <a:t>Data flow Diagram</a:t>
            </a:r>
          </a:p>
        </p:txBody>
      </p:sp>
      <p:sp>
        <p:nvSpPr>
          <p:cNvPr id="4" name="Slide Number Placeholder 3">
            <a:extLst>
              <a:ext uri="{FF2B5EF4-FFF2-40B4-BE49-F238E27FC236}">
                <a16:creationId xmlns:a16="http://schemas.microsoft.com/office/drawing/2014/main" id="{A2DFDF3F-EB2B-4271-BE0C-1B177995AD57}"/>
              </a:ext>
            </a:extLst>
          </p:cNvPr>
          <p:cNvSpPr>
            <a:spLocks noGrp="1"/>
          </p:cNvSpPr>
          <p:nvPr>
            <p:ph type="sldNum" sz="quarter" idx="12"/>
          </p:nvPr>
        </p:nvSpPr>
        <p:spPr/>
        <p:txBody>
          <a:bodyPr/>
          <a:lstStyle/>
          <a:p>
            <a:fld id="{7933884F-F27E-4884-A769-9E7C5A69BC05}" type="slidenum">
              <a:rPr lang="en-IN" smtClean="0"/>
              <a:pPr/>
              <a:t>23</a:t>
            </a:fld>
            <a:endParaRPr lang="en-IN"/>
          </a:p>
        </p:txBody>
      </p:sp>
      <p:pic>
        <p:nvPicPr>
          <p:cNvPr id="13" name="Content Placeholder 12">
            <a:extLst>
              <a:ext uri="{FF2B5EF4-FFF2-40B4-BE49-F238E27FC236}">
                <a16:creationId xmlns:a16="http://schemas.microsoft.com/office/drawing/2014/main" id="{18DE47A1-E720-449D-8A7D-34A3DF18A15B}"/>
              </a:ext>
            </a:extLst>
          </p:cNvPr>
          <p:cNvPicPr>
            <a:picLocks noGrp="1" noChangeAspect="1"/>
          </p:cNvPicPr>
          <p:nvPr>
            <p:ph idx="1"/>
          </p:nvPr>
        </p:nvPicPr>
        <p:blipFill>
          <a:blip r:embed="rId2"/>
          <a:stretch>
            <a:fillRect/>
          </a:stretch>
        </p:blipFill>
        <p:spPr>
          <a:xfrm>
            <a:off x="780781" y="1305381"/>
            <a:ext cx="10601863" cy="4871126"/>
          </a:xfrm>
          <a:prstGeom prst="rect">
            <a:avLst/>
          </a:prstGeom>
        </p:spPr>
      </p:pic>
    </p:spTree>
    <p:extLst>
      <p:ext uri="{BB962C8B-B14F-4D97-AF65-F5344CB8AC3E}">
        <p14:creationId xmlns:p14="http://schemas.microsoft.com/office/powerpoint/2010/main" val="40290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79DA-BF77-4D95-809C-9574D7942557}"/>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1D4CC540-5E80-4178-9D36-02FB1CCA2586}"/>
              </a:ext>
            </a:extLst>
          </p:cNvPr>
          <p:cNvSpPr>
            <a:spLocks noGrp="1"/>
          </p:cNvSpPr>
          <p:nvPr>
            <p:ph type="sldNum" sz="quarter" idx="12"/>
          </p:nvPr>
        </p:nvSpPr>
        <p:spPr/>
        <p:txBody>
          <a:bodyPr/>
          <a:lstStyle/>
          <a:p>
            <a:fld id="{7933884F-F27E-4884-A769-9E7C5A69BC05}" type="slidenum">
              <a:rPr lang="en-IN" smtClean="0"/>
              <a:pPr/>
              <a:t>24</a:t>
            </a:fld>
            <a:endParaRPr lang="en-IN"/>
          </a:p>
        </p:txBody>
      </p:sp>
      <p:pic>
        <p:nvPicPr>
          <p:cNvPr id="7" name="Content Placeholder 6">
            <a:extLst>
              <a:ext uri="{FF2B5EF4-FFF2-40B4-BE49-F238E27FC236}">
                <a16:creationId xmlns:a16="http://schemas.microsoft.com/office/drawing/2014/main" id="{C122FB4F-2B73-4EE2-9E68-E3DC18FFA5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526" t="29691" r="13382" b="7349"/>
          <a:stretch/>
        </p:blipFill>
        <p:spPr>
          <a:xfrm>
            <a:off x="2601885" y="1388224"/>
            <a:ext cx="7290260" cy="4763193"/>
          </a:xfrm>
        </p:spPr>
      </p:pic>
    </p:spTree>
    <p:extLst>
      <p:ext uri="{BB962C8B-B14F-4D97-AF65-F5344CB8AC3E}">
        <p14:creationId xmlns:p14="http://schemas.microsoft.com/office/powerpoint/2010/main" val="2257680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4D29-BEAF-4C53-B49B-CCA2F1FFAB3E}"/>
              </a:ext>
            </a:extLst>
          </p:cNvPr>
          <p:cNvSpPr>
            <a:spLocks noGrp="1"/>
          </p:cNvSpPr>
          <p:nvPr>
            <p:ph type="title"/>
          </p:nvPr>
        </p:nvSpPr>
        <p:spPr>
          <a:xfrm>
            <a:off x="255255" y="322061"/>
            <a:ext cx="10333608" cy="725504"/>
          </a:xfrm>
        </p:spPr>
        <p:txBody>
          <a:bodyPr>
            <a:normAutofit/>
          </a:bodyPr>
          <a:lstStyle/>
          <a:p>
            <a:r>
              <a:rPr lang="en-US" sz="2400" dirty="0"/>
              <a:t>Class Diagram</a:t>
            </a:r>
          </a:p>
        </p:txBody>
      </p:sp>
      <p:sp>
        <p:nvSpPr>
          <p:cNvPr id="4" name="Slide Number Placeholder 3">
            <a:extLst>
              <a:ext uri="{FF2B5EF4-FFF2-40B4-BE49-F238E27FC236}">
                <a16:creationId xmlns:a16="http://schemas.microsoft.com/office/drawing/2014/main" id="{2B192457-0F99-457A-8FAB-BB7CC4F2E8F1}"/>
              </a:ext>
            </a:extLst>
          </p:cNvPr>
          <p:cNvSpPr>
            <a:spLocks noGrp="1"/>
          </p:cNvSpPr>
          <p:nvPr>
            <p:ph type="sldNum" sz="quarter" idx="12"/>
          </p:nvPr>
        </p:nvSpPr>
        <p:spPr/>
        <p:txBody>
          <a:bodyPr/>
          <a:lstStyle/>
          <a:p>
            <a:fld id="{7933884F-F27E-4884-A769-9E7C5A69BC05}" type="slidenum">
              <a:rPr lang="en-IN" smtClean="0"/>
              <a:pPr/>
              <a:t>25</a:t>
            </a:fld>
            <a:endParaRPr lang="en-IN"/>
          </a:p>
        </p:txBody>
      </p:sp>
      <p:pic>
        <p:nvPicPr>
          <p:cNvPr id="7" name="Content Placeholder 6">
            <a:extLst>
              <a:ext uri="{FF2B5EF4-FFF2-40B4-BE49-F238E27FC236}">
                <a16:creationId xmlns:a16="http://schemas.microsoft.com/office/drawing/2014/main" id="{233936C6-785B-47F1-8D93-ABC874D084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157" t="20478" r="18607" b="20515"/>
          <a:stretch/>
        </p:blipFill>
        <p:spPr>
          <a:xfrm>
            <a:off x="1995055" y="806335"/>
            <a:ext cx="8079970" cy="5303520"/>
          </a:xfrm>
        </p:spPr>
      </p:pic>
    </p:spTree>
    <p:extLst>
      <p:ext uri="{BB962C8B-B14F-4D97-AF65-F5344CB8AC3E}">
        <p14:creationId xmlns:p14="http://schemas.microsoft.com/office/powerpoint/2010/main" val="2873190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C4D2-1EF6-4CE1-8F78-847315258E89}"/>
              </a:ext>
            </a:extLst>
          </p:cNvPr>
          <p:cNvSpPr>
            <a:spLocks noGrp="1"/>
          </p:cNvSpPr>
          <p:nvPr>
            <p:ph type="title"/>
          </p:nvPr>
        </p:nvSpPr>
        <p:spPr/>
        <p:txBody>
          <a:bodyPr>
            <a:normAutofit/>
          </a:bodyPr>
          <a:lstStyle/>
          <a:p>
            <a:r>
              <a:rPr lang="en-US" sz="2400" dirty="0"/>
              <a:t>Sequence Diagram</a:t>
            </a:r>
          </a:p>
        </p:txBody>
      </p:sp>
      <p:sp>
        <p:nvSpPr>
          <p:cNvPr id="4" name="Slide Number Placeholder 3">
            <a:extLst>
              <a:ext uri="{FF2B5EF4-FFF2-40B4-BE49-F238E27FC236}">
                <a16:creationId xmlns:a16="http://schemas.microsoft.com/office/drawing/2014/main" id="{C0A72863-0106-422D-9104-48DC0F094936}"/>
              </a:ext>
            </a:extLst>
          </p:cNvPr>
          <p:cNvSpPr>
            <a:spLocks noGrp="1"/>
          </p:cNvSpPr>
          <p:nvPr>
            <p:ph type="sldNum" sz="quarter" idx="12"/>
          </p:nvPr>
        </p:nvSpPr>
        <p:spPr/>
        <p:txBody>
          <a:bodyPr/>
          <a:lstStyle/>
          <a:p>
            <a:fld id="{7933884F-F27E-4884-A769-9E7C5A69BC05}" type="slidenum">
              <a:rPr lang="en-IN" smtClean="0"/>
              <a:pPr/>
              <a:t>26</a:t>
            </a:fld>
            <a:endParaRPr lang="en-IN"/>
          </a:p>
        </p:txBody>
      </p:sp>
      <p:pic>
        <p:nvPicPr>
          <p:cNvPr id="8" name="Content Placeholder 7">
            <a:extLst>
              <a:ext uri="{FF2B5EF4-FFF2-40B4-BE49-F238E27FC236}">
                <a16:creationId xmlns:a16="http://schemas.microsoft.com/office/drawing/2014/main" id="{070D5327-0210-4604-8283-79BCE36E80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596" t="10272" r="24151" b="13051"/>
          <a:stretch/>
        </p:blipFill>
        <p:spPr>
          <a:xfrm>
            <a:off x="2110154" y="922216"/>
            <a:ext cx="8516417" cy="5072184"/>
          </a:xfrm>
        </p:spPr>
      </p:pic>
    </p:spTree>
    <p:extLst>
      <p:ext uri="{BB962C8B-B14F-4D97-AF65-F5344CB8AC3E}">
        <p14:creationId xmlns:p14="http://schemas.microsoft.com/office/powerpoint/2010/main" val="2258492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6F25-52F6-4717-8364-E6B629F917EB}"/>
              </a:ext>
            </a:extLst>
          </p:cNvPr>
          <p:cNvSpPr>
            <a:spLocks noGrp="1"/>
          </p:cNvSpPr>
          <p:nvPr>
            <p:ph type="title"/>
          </p:nvPr>
        </p:nvSpPr>
        <p:spPr/>
        <p:txBody>
          <a:bodyPr>
            <a:normAutofit/>
          </a:bodyPr>
          <a:lstStyle/>
          <a:p>
            <a:r>
              <a:rPr lang="en-US" sz="2400" dirty="0"/>
              <a:t>Collaboration Diagram</a:t>
            </a:r>
          </a:p>
        </p:txBody>
      </p:sp>
      <p:sp>
        <p:nvSpPr>
          <p:cNvPr id="4" name="Slide Number Placeholder 3">
            <a:extLst>
              <a:ext uri="{FF2B5EF4-FFF2-40B4-BE49-F238E27FC236}">
                <a16:creationId xmlns:a16="http://schemas.microsoft.com/office/drawing/2014/main" id="{64D2C67F-051D-42CB-9E3D-934388E1E632}"/>
              </a:ext>
            </a:extLst>
          </p:cNvPr>
          <p:cNvSpPr>
            <a:spLocks noGrp="1"/>
          </p:cNvSpPr>
          <p:nvPr>
            <p:ph type="sldNum" sz="quarter" idx="12"/>
          </p:nvPr>
        </p:nvSpPr>
        <p:spPr/>
        <p:txBody>
          <a:bodyPr/>
          <a:lstStyle/>
          <a:p>
            <a:fld id="{7933884F-F27E-4884-A769-9E7C5A69BC05}" type="slidenum">
              <a:rPr lang="en-IN" smtClean="0"/>
              <a:pPr/>
              <a:t>27</a:t>
            </a:fld>
            <a:endParaRPr lang="en-IN"/>
          </a:p>
        </p:txBody>
      </p:sp>
      <p:pic>
        <p:nvPicPr>
          <p:cNvPr id="8" name="Content Placeholder 7">
            <a:extLst>
              <a:ext uri="{FF2B5EF4-FFF2-40B4-BE49-F238E27FC236}">
                <a16:creationId xmlns:a16="http://schemas.microsoft.com/office/drawing/2014/main" id="{B643DEBB-1461-4CFE-ABC5-5205E55449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763" t="30345" r="10199" b="8812"/>
          <a:stretch/>
        </p:blipFill>
        <p:spPr>
          <a:xfrm>
            <a:off x="2441749" y="1225899"/>
            <a:ext cx="7475974" cy="4682532"/>
          </a:xfrm>
        </p:spPr>
      </p:pic>
    </p:spTree>
    <p:extLst>
      <p:ext uri="{BB962C8B-B14F-4D97-AF65-F5344CB8AC3E}">
        <p14:creationId xmlns:p14="http://schemas.microsoft.com/office/powerpoint/2010/main" val="237536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3268-C190-4840-A96C-621225884C71}"/>
              </a:ext>
            </a:extLst>
          </p:cNvPr>
          <p:cNvSpPr>
            <a:spLocks noGrp="1"/>
          </p:cNvSpPr>
          <p:nvPr>
            <p:ph type="title"/>
          </p:nvPr>
        </p:nvSpPr>
        <p:spPr/>
        <p:txBody>
          <a:bodyPr>
            <a:normAutofit/>
          </a:bodyPr>
          <a:lstStyle/>
          <a:p>
            <a:r>
              <a:rPr lang="en-US" sz="2400" dirty="0"/>
              <a:t>Use case Diagram</a:t>
            </a:r>
          </a:p>
        </p:txBody>
      </p:sp>
      <p:sp>
        <p:nvSpPr>
          <p:cNvPr id="4" name="Slide Number Placeholder 3">
            <a:extLst>
              <a:ext uri="{FF2B5EF4-FFF2-40B4-BE49-F238E27FC236}">
                <a16:creationId xmlns:a16="http://schemas.microsoft.com/office/drawing/2014/main" id="{4A09AB0F-617A-4DB5-8FB4-CCCCCEC1D7CE}"/>
              </a:ext>
            </a:extLst>
          </p:cNvPr>
          <p:cNvSpPr>
            <a:spLocks noGrp="1"/>
          </p:cNvSpPr>
          <p:nvPr>
            <p:ph type="sldNum" sz="quarter" idx="12"/>
          </p:nvPr>
        </p:nvSpPr>
        <p:spPr/>
        <p:txBody>
          <a:bodyPr/>
          <a:lstStyle/>
          <a:p>
            <a:fld id="{7933884F-F27E-4884-A769-9E7C5A69BC05}" type="slidenum">
              <a:rPr lang="en-IN" smtClean="0"/>
              <a:pPr/>
              <a:t>28</a:t>
            </a:fld>
            <a:endParaRPr lang="en-IN"/>
          </a:p>
        </p:txBody>
      </p:sp>
      <p:pic>
        <p:nvPicPr>
          <p:cNvPr id="12" name="Content Placeholder 11">
            <a:extLst>
              <a:ext uri="{FF2B5EF4-FFF2-40B4-BE49-F238E27FC236}">
                <a16:creationId xmlns:a16="http://schemas.microsoft.com/office/drawing/2014/main" id="{08809CCD-70FC-499D-9913-F998398FEF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970" t="7557" r="28418" b="20363"/>
          <a:stretch/>
        </p:blipFill>
        <p:spPr>
          <a:xfrm>
            <a:off x="2410690" y="939338"/>
            <a:ext cx="7290263" cy="5303520"/>
          </a:xfrm>
        </p:spPr>
      </p:pic>
    </p:spTree>
    <p:extLst>
      <p:ext uri="{BB962C8B-B14F-4D97-AF65-F5344CB8AC3E}">
        <p14:creationId xmlns:p14="http://schemas.microsoft.com/office/powerpoint/2010/main" val="1302732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9A65-41C4-47FA-B749-B2B5009948C6}"/>
              </a:ext>
            </a:extLst>
          </p:cNvPr>
          <p:cNvSpPr>
            <a:spLocks noGrp="1"/>
          </p:cNvSpPr>
          <p:nvPr>
            <p:ph type="title"/>
          </p:nvPr>
        </p:nvSpPr>
        <p:spPr/>
        <p:txBody>
          <a:bodyPr>
            <a:normAutofit/>
          </a:bodyPr>
          <a:lstStyle/>
          <a:p>
            <a:r>
              <a:rPr lang="en-US" sz="2400" dirty="0"/>
              <a:t>Activity Diagram</a:t>
            </a:r>
          </a:p>
        </p:txBody>
      </p:sp>
      <p:pic>
        <p:nvPicPr>
          <p:cNvPr id="6" name="Content Placeholder 5">
            <a:extLst>
              <a:ext uri="{FF2B5EF4-FFF2-40B4-BE49-F238E27FC236}">
                <a16:creationId xmlns:a16="http://schemas.microsoft.com/office/drawing/2014/main" id="{1A4ACFB5-027E-4219-A15E-AC881FABAB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785" t="8575" r="39056" b="15752"/>
          <a:stretch/>
        </p:blipFill>
        <p:spPr>
          <a:xfrm>
            <a:off x="2672862" y="750277"/>
            <a:ext cx="6799384" cy="5433707"/>
          </a:xfrm>
        </p:spPr>
      </p:pic>
      <p:sp>
        <p:nvSpPr>
          <p:cNvPr id="4" name="Slide Number Placeholder 3">
            <a:extLst>
              <a:ext uri="{FF2B5EF4-FFF2-40B4-BE49-F238E27FC236}">
                <a16:creationId xmlns:a16="http://schemas.microsoft.com/office/drawing/2014/main" id="{B244F65B-8721-478F-9BAD-72893B863EB8}"/>
              </a:ext>
            </a:extLst>
          </p:cNvPr>
          <p:cNvSpPr>
            <a:spLocks noGrp="1"/>
          </p:cNvSpPr>
          <p:nvPr>
            <p:ph type="sldNum" sz="quarter" idx="12"/>
          </p:nvPr>
        </p:nvSpPr>
        <p:spPr/>
        <p:txBody>
          <a:bodyPr/>
          <a:lstStyle/>
          <a:p>
            <a:fld id="{7933884F-F27E-4884-A769-9E7C5A69BC05}" type="slidenum">
              <a:rPr lang="en-IN" smtClean="0"/>
              <a:pPr/>
              <a:t>29</a:t>
            </a:fld>
            <a:endParaRPr lang="en-IN"/>
          </a:p>
        </p:txBody>
      </p:sp>
    </p:spTree>
    <p:extLst>
      <p:ext uri="{BB962C8B-B14F-4D97-AF65-F5344CB8AC3E}">
        <p14:creationId xmlns:p14="http://schemas.microsoft.com/office/powerpoint/2010/main" val="351302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3B60-FAE9-3854-94C1-ABC00DD0CFA1}"/>
              </a:ext>
            </a:extLst>
          </p:cNvPr>
          <p:cNvSpPr>
            <a:spLocks noGrp="1"/>
          </p:cNvSpPr>
          <p:nvPr>
            <p:ph type="title"/>
          </p:nvPr>
        </p:nvSpPr>
        <p:spPr>
          <a:xfrm>
            <a:off x="160987" y="318285"/>
            <a:ext cx="10333608" cy="725504"/>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D8B8E498-F865-1949-C96E-AB9F15399D54}"/>
              </a:ext>
            </a:extLst>
          </p:cNvPr>
          <p:cNvSpPr>
            <a:spLocks noGrp="1"/>
          </p:cNvSpPr>
          <p:nvPr>
            <p:ph idx="1"/>
          </p:nvPr>
        </p:nvSpPr>
        <p:spPr/>
        <p:txBody>
          <a:bodyPr/>
          <a:lstStyle/>
          <a:p>
            <a:pPr algn="just"/>
            <a:r>
              <a:rPr lang="en-US" dirty="0">
                <a:latin typeface="Arial" panose="020B0604020202020204" pitchFamily="34" charset="0"/>
                <a:cs typeface="Arial" panose="020B0604020202020204" pitchFamily="34" charset="0"/>
              </a:rPr>
              <a:t>Diabetic retinopathy (DR) is a well-known complication today. Patients with high blood sugar and hypertension are very vulnerable to this disease, middle-aged and older people worldwide may be affected by this eye disease.</a:t>
            </a:r>
          </a:p>
          <a:p>
            <a:pPr algn="just"/>
            <a:r>
              <a:rPr lang="en-US" dirty="0">
                <a:latin typeface="Arial" panose="020B0604020202020204" pitchFamily="34" charset="0"/>
                <a:cs typeface="Arial" panose="020B0604020202020204" pitchFamily="34" charset="0"/>
              </a:rPr>
              <a:t>  DR can cause damage to the nerves in the eye so that patients can have a visual impairment and even blindness. </a:t>
            </a:r>
          </a:p>
          <a:p>
            <a:pPr algn="just"/>
            <a:r>
              <a:rPr lang="en-US" dirty="0">
                <a:latin typeface="Arial" panose="020B0604020202020204" pitchFamily="34" charset="0"/>
                <a:cs typeface="Arial" panose="020B0604020202020204" pitchFamily="34" charset="0"/>
              </a:rPr>
              <a:t> Therefore, early diagnosis and detection of the disease are crucial for patients. This is related to whether patients can be cured as soon as possible to avoid serious consequences such as blindness. </a:t>
            </a:r>
          </a:p>
          <a:p>
            <a:pPr algn="just"/>
            <a:r>
              <a:rPr lang="en-US" dirty="0">
                <a:latin typeface="Arial" panose="020B0604020202020204" pitchFamily="34" charset="0"/>
                <a:cs typeface="Arial" panose="020B0604020202020204" pitchFamily="34" charset="0"/>
              </a:rPr>
              <a:t>There are several classification systems used to grade the severity of diabetic retinopathy, with the most common being the International Clinical Diabetic Retinopathy Disease Severity Scale, also known as the Early Treatment Diabetic Retinopathy Study (ETDRS) scale.</a:t>
            </a:r>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FE27290-6754-9BA6-94C7-E03C85F0E679}"/>
              </a:ext>
            </a:extLst>
          </p:cNvPr>
          <p:cNvSpPr>
            <a:spLocks noGrp="1"/>
          </p:cNvSpPr>
          <p:nvPr>
            <p:ph type="sldNum" sz="quarter" idx="12"/>
          </p:nvPr>
        </p:nvSpPr>
        <p:spPr/>
        <p:txBody>
          <a:bodyPr/>
          <a:lstStyle/>
          <a:p>
            <a:fld id="{7933884F-F27E-4884-A769-9E7C5A69BC05}" type="slidenum">
              <a:rPr lang="en-IN" smtClean="0"/>
              <a:pPr/>
              <a:t>3</a:t>
            </a:fld>
            <a:endParaRPr lang="en-IN"/>
          </a:p>
        </p:txBody>
      </p:sp>
    </p:spTree>
    <p:extLst>
      <p:ext uri="{BB962C8B-B14F-4D97-AF65-F5344CB8AC3E}">
        <p14:creationId xmlns:p14="http://schemas.microsoft.com/office/powerpoint/2010/main" val="2111936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0F27-DCBA-40E8-D6FE-4C885B748FEC}"/>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74E27F5E-D724-9AAE-4127-8577E0CDF557}"/>
              </a:ext>
            </a:extLst>
          </p:cNvPr>
          <p:cNvSpPr>
            <a:spLocks noGrp="1"/>
          </p:cNvSpPr>
          <p:nvPr>
            <p:ph idx="1"/>
          </p:nvPr>
        </p:nvSpPr>
        <p:spPr>
          <a:xfrm>
            <a:off x="160988" y="1047565"/>
            <a:ext cx="11576482" cy="4871946"/>
          </a:xfrm>
        </p:spPr>
        <p:txBody>
          <a:bodyPr/>
          <a:lstStyle/>
          <a:p>
            <a:pPr marL="0" indent="0" algn="just">
              <a:lnSpc>
                <a:spcPct val="100000"/>
              </a:lnSpc>
              <a:buNone/>
            </a:pPr>
            <a:r>
              <a:rPr lang="en-IN" dirty="0">
                <a:latin typeface="Times New Roman" panose="02020603050405020304" pitchFamily="18" charset="0"/>
                <a:cs typeface="Times New Roman" panose="02020603050405020304" pitchFamily="18" charset="0"/>
              </a:rPr>
              <a:t>[</a:t>
            </a:r>
            <a:r>
              <a:rPr lang="en-IN" dirty="0">
                <a:latin typeface="Arial" panose="020B0604020202020204" pitchFamily="34" charset="0"/>
                <a:cs typeface="Arial" panose="020B0604020202020204" pitchFamily="34" charset="0"/>
              </a:rPr>
              <a:t>1]. Multi-point Attention-Based Semi-Supervised Learning for Diabetic Retinopathy Classification </a:t>
            </a:r>
            <a:r>
              <a:rPr lang="en-IN" dirty="0" err="1">
                <a:latin typeface="Arial" panose="020B0604020202020204" pitchFamily="34" charset="0"/>
                <a:cs typeface="Arial" panose="020B0604020202020204" pitchFamily="34" charset="0"/>
              </a:rPr>
              <a:t>Chenrui</a:t>
            </a:r>
            <a:r>
              <a:rPr lang="en-IN" dirty="0">
                <a:latin typeface="Arial" panose="020B0604020202020204" pitchFamily="34" charset="0"/>
                <a:cs typeface="Arial" panose="020B0604020202020204" pitchFamily="34" charset="0"/>
              </a:rPr>
              <a:t> Zhang a, b, Department of Physics, </a:t>
            </a:r>
            <a:r>
              <a:rPr lang="en-IN" dirty="0" err="1">
                <a:latin typeface="Arial" panose="020B0604020202020204" pitchFamily="34" charset="0"/>
                <a:cs typeface="Arial" panose="020B0604020202020204" pitchFamily="34" charset="0"/>
              </a:rPr>
              <a:t>Lyuliang</a:t>
            </a:r>
            <a:r>
              <a:rPr lang="en-IN" dirty="0">
                <a:latin typeface="Arial" panose="020B0604020202020204" pitchFamily="34" charset="0"/>
                <a:cs typeface="Arial" panose="020B0604020202020204" pitchFamily="34" charset="0"/>
              </a:rPr>
              <a:t> University, </a:t>
            </a:r>
            <a:r>
              <a:rPr lang="en-IN" dirty="0" err="1">
                <a:latin typeface="Arial" panose="020B0604020202020204" pitchFamily="34" charset="0"/>
                <a:cs typeface="Arial" panose="020B0604020202020204" pitchFamily="34" charset="0"/>
              </a:rPr>
              <a:t>Luliang</a:t>
            </a:r>
            <a:r>
              <a:rPr lang="en-IN" dirty="0">
                <a:latin typeface="Arial" panose="020B0604020202020204" pitchFamily="34" charset="0"/>
                <a:cs typeface="Arial" panose="020B0604020202020204" pitchFamily="34" charset="0"/>
              </a:rPr>
              <a:t> 033000, China, Ping Chen b, The State Key Laboratory for Electronic Testing Technology, North University of China, Taiyuan 030051, China, Tao Lei c, School of Electronic Information and Artificial Intelligence, Shaanxi University of Science and Technology, Xi’an 710021, China. Journal homepage: </a:t>
            </a:r>
            <a:r>
              <a:rPr lang="en-IN" dirty="0">
                <a:latin typeface="Arial" panose="020B0604020202020204" pitchFamily="34" charset="0"/>
                <a:cs typeface="Arial" panose="020B0604020202020204" pitchFamily="34" charset="0"/>
                <a:hlinkClick r:id="rId2"/>
              </a:rPr>
              <a:t>www.elsevier.com/locate/bspc</a:t>
            </a:r>
            <a:endParaRPr lang="en-IN" dirty="0">
              <a:latin typeface="Arial" panose="020B0604020202020204" pitchFamily="34" charset="0"/>
              <a:cs typeface="Arial" panose="020B0604020202020204" pitchFamily="34" charset="0"/>
            </a:endParaRPr>
          </a:p>
          <a:p>
            <a:pPr marL="0" indent="0" algn="just">
              <a:lnSpc>
                <a:spcPct val="100000"/>
              </a:lnSpc>
              <a:buNone/>
            </a:pPr>
            <a:r>
              <a:rPr lang="en-IN" dirty="0">
                <a:latin typeface="Arial" panose="020B0604020202020204" pitchFamily="34" charset="0"/>
                <a:cs typeface="Arial" panose="020B0604020202020204" pitchFamily="34" charset="0"/>
              </a:rPr>
              <a:t> [2]. Gulshan, V., Peng, L., Coram, M., Stumpe, M. C., Wu, D., Narayanaswamy, A.,&amp; Webster, D. R. “A deep learning algorithm for detection of diabetic retinopathy in retinal fundus photographs.”, 2016.</a:t>
            </a:r>
          </a:p>
          <a:p>
            <a:pPr marL="0" indent="0" algn="just">
              <a:lnSpc>
                <a:spcPct val="100000"/>
              </a:lnSpc>
              <a:buNone/>
            </a:pPr>
            <a:r>
              <a:rPr lang="en-IN" dirty="0">
                <a:latin typeface="Arial" panose="020B0604020202020204" pitchFamily="34" charset="0"/>
                <a:cs typeface="Arial" panose="020B0604020202020204" pitchFamily="34" charset="0"/>
              </a:rPr>
              <a:t> [3]. Abramoff, M. D., Lou, Y., </a:t>
            </a:r>
            <a:r>
              <a:rPr lang="en-IN" dirty="0" err="1">
                <a:latin typeface="Arial" panose="020B0604020202020204" pitchFamily="34" charset="0"/>
                <a:cs typeface="Arial" panose="020B0604020202020204" pitchFamily="34" charset="0"/>
              </a:rPr>
              <a:t>Erginay</a:t>
            </a:r>
            <a:r>
              <a:rPr lang="en-IN" dirty="0">
                <a:latin typeface="Arial" panose="020B0604020202020204" pitchFamily="34" charset="0"/>
                <a:cs typeface="Arial" panose="020B0604020202020204" pitchFamily="34" charset="0"/>
              </a:rPr>
              <a:t>, A., Clarida, W., </a:t>
            </a:r>
            <a:r>
              <a:rPr lang="en-IN" dirty="0" err="1">
                <a:latin typeface="Arial" panose="020B0604020202020204" pitchFamily="34" charset="0"/>
                <a:cs typeface="Arial" panose="020B0604020202020204" pitchFamily="34" charset="0"/>
              </a:rPr>
              <a:t>Amelon</a:t>
            </a:r>
            <a:r>
              <a:rPr lang="en-IN" dirty="0">
                <a:latin typeface="Arial" panose="020B0604020202020204" pitchFamily="34" charset="0"/>
                <a:cs typeface="Arial" panose="020B0604020202020204" pitchFamily="34" charset="0"/>
              </a:rPr>
              <a:t>, R., Folk, J. C., &amp; </a:t>
            </a:r>
            <a:r>
              <a:rPr lang="en-IN" dirty="0" err="1">
                <a:latin typeface="Arial" panose="020B0604020202020204" pitchFamily="34" charset="0"/>
                <a:cs typeface="Arial" panose="020B0604020202020204" pitchFamily="34" charset="0"/>
              </a:rPr>
              <a:t>Niemeijer</a:t>
            </a:r>
            <a:r>
              <a:rPr lang="en-IN" dirty="0">
                <a:latin typeface="Arial" panose="020B0604020202020204" pitchFamily="34" charset="0"/>
                <a:cs typeface="Arial" panose="020B0604020202020204" pitchFamily="34" charset="0"/>
              </a:rPr>
              <a:t>, M., “Deep learning for automated diabetic retinopathy Detection” 2016. </a:t>
            </a:r>
          </a:p>
          <a:p>
            <a:endParaRPr lang="en-IN" dirty="0"/>
          </a:p>
        </p:txBody>
      </p:sp>
      <p:sp>
        <p:nvSpPr>
          <p:cNvPr id="4" name="Slide Number Placeholder 3">
            <a:extLst>
              <a:ext uri="{FF2B5EF4-FFF2-40B4-BE49-F238E27FC236}">
                <a16:creationId xmlns:a16="http://schemas.microsoft.com/office/drawing/2014/main" id="{A0B70EC4-A046-A64E-149A-3FCB3E647794}"/>
              </a:ext>
            </a:extLst>
          </p:cNvPr>
          <p:cNvSpPr>
            <a:spLocks noGrp="1"/>
          </p:cNvSpPr>
          <p:nvPr>
            <p:ph type="sldNum" sz="quarter" idx="12"/>
          </p:nvPr>
        </p:nvSpPr>
        <p:spPr/>
        <p:txBody>
          <a:bodyPr/>
          <a:lstStyle/>
          <a:p>
            <a:fld id="{7933884F-F27E-4884-A769-9E7C5A69BC05}" type="slidenum">
              <a:rPr lang="en-IN" smtClean="0"/>
              <a:pPr/>
              <a:t>30</a:t>
            </a:fld>
            <a:endParaRPr lang="en-IN"/>
          </a:p>
        </p:txBody>
      </p:sp>
    </p:spTree>
    <p:extLst>
      <p:ext uri="{BB962C8B-B14F-4D97-AF65-F5344CB8AC3E}">
        <p14:creationId xmlns:p14="http://schemas.microsoft.com/office/powerpoint/2010/main" val="1548579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92DC31-5070-6527-CD53-E75F074F612B}"/>
              </a:ext>
            </a:extLst>
          </p:cNvPr>
          <p:cNvSpPr>
            <a:spLocks noGrp="1"/>
          </p:cNvSpPr>
          <p:nvPr>
            <p:ph type="sldNum" sz="quarter" idx="12"/>
          </p:nvPr>
        </p:nvSpPr>
        <p:spPr/>
        <p:txBody>
          <a:bodyPr/>
          <a:lstStyle/>
          <a:p>
            <a:fld id="{7933884F-F27E-4884-A769-9E7C5A69BC05}" type="slidenum">
              <a:rPr lang="en-IN" smtClean="0"/>
              <a:pPr/>
              <a:t>31</a:t>
            </a:fld>
            <a:endParaRPr lang="en-IN"/>
          </a:p>
        </p:txBody>
      </p:sp>
      <p:pic>
        <p:nvPicPr>
          <p:cNvPr id="4" name="Picture 2" descr="How To Write A Thank You Note In Five Easy Steps">
            <a:extLst>
              <a:ext uri="{FF2B5EF4-FFF2-40B4-BE49-F238E27FC236}">
                <a16:creationId xmlns:a16="http://schemas.microsoft.com/office/drawing/2014/main" id="{D0926AB3-760F-FA20-CD63-7B59BDA11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1635512"/>
            <a:ext cx="79121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871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3B60-FAE9-3854-94C1-ABC00DD0CFA1}"/>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D8B8E498-F865-1949-C96E-AB9F15399D54}"/>
              </a:ext>
            </a:extLst>
          </p:cNvPr>
          <p:cNvSpPr>
            <a:spLocks noGrp="1"/>
          </p:cNvSpPr>
          <p:nvPr>
            <p:ph idx="1"/>
          </p:nvPr>
        </p:nvSpPr>
        <p:spPr/>
        <p:txBody>
          <a:bodyPr/>
          <a:lstStyle/>
          <a:p>
            <a:pPr algn="just"/>
            <a:r>
              <a:rPr lang="en-US" dirty="0">
                <a:latin typeface="Arial" panose="020B0604020202020204" pitchFamily="34" charset="0"/>
                <a:cs typeface="Arial" panose="020B0604020202020204" pitchFamily="34" charset="0"/>
              </a:rPr>
              <a:t>Automated Diabetic Retinopathy Classification employs deep learning techniques to detect and classify DR from retinal fundus images. Utilizing convolutional neural networks and transfer learning, this study presents a reliable and efficient system for early detection and diagnosis. The proposed model effectively distinguishes between five DR stages (No DR, Mild, Moderate, Severe, Proliferative DR), demonstrating significant potential for improving patient outcomes and enhancing clinical decision-making. By leveraging retinal image analysis, this research contributes to the development of effective DR screening and management solutions.</a:t>
            </a:r>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FE27290-6754-9BA6-94C7-E03C85F0E679}"/>
              </a:ext>
            </a:extLst>
          </p:cNvPr>
          <p:cNvSpPr>
            <a:spLocks noGrp="1"/>
          </p:cNvSpPr>
          <p:nvPr>
            <p:ph type="sldNum" sz="quarter" idx="12"/>
          </p:nvPr>
        </p:nvSpPr>
        <p:spPr/>
        <p:txBody>
          <a:bodyPr/>
          <a:lstStyle/>
          <a:p>
            <a:fld id="{7933884F-F27E-4884-A769-9E7C5A69BC05}" type="slidenum">
              <a:rPr lang="en-IN" smtClean="0"/>
              <a:pPr/>
              <a:t>4</a:t>
            </a:fld>
            <a:endParaRPr lang="en-IN"/>
          </a:p>
        </p:txBody>
      </p:sp>
    </p:spTree>
    <p:extLst>
      <p:ext uri="{BB962C8B-B14F-4D97-AF65-F5344CB8AC3E}">
        <p14:creationId xmlns:p14="http://schemas.microsoft.com/office/powerpoint/2010/main" val="330211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3B60-FAE9-3854-94C1-ABC00DD0CFA1}"/>
              </a:ext>
            </a:extLst>
          </p:cNvPr>
          <p:cNvSpPr>
            <a:spLocks noGrp="1"/>
          </p:cNvSpPr>
          <p:nvPr>
            <p:ph type="title"/>
          </p:nvPr>
        </p:nvSpPr>
        <p:spPr/>
        <p:txBody>
          <a:bodyPr/>
          <a:lstStyle/>
          <a:p>
            <a:r>
              <a:rPr lang="en-US" dirty="0"/>
              <a:t>BASE PAPER</a:t>
            </a:r>
            <a:endParaRPr lang="en-IN" dirty="0"/>
          </a:p>
        </p:txBody>
      </p:sp>
      <p:sp>
        <p:nvSpPr>
          <p:cNvPr id="4" name="Slide Number Placeholder 3">
            <a:extLst>
              <a:ext uri="{FF2B5EF4-FFF2-40B4-BE49-F238E27FC236}">
                <a16:creationId xmlns:a16="http://schemas.microsoft.com/office/drawing/2014/main" id="{DFE27290-6754-9BA6-94C7-E03C85F0E679}"/>
              </a:ext>
            </a:extLst>
          </p:cNvPr>
          <p:cNvSpPr>
            <a:spLocks noGrp="1"/>
          </p:cNvSpPr>
          <p:nvPr>
            <p:ph type="sldNum" sz="quarter" idx="12"/>
          </p:nvPr>
        </p:nvSpPr>
        <p:spPr/>
        <p:txBody>
          <a:bodyPr/>
          <a:lstStyle/>
          <a:p>
            <a:fld id="{7933884F-F27E-4884-A769-9E7C5A69BC05}" type="slidenum">
              <a:rPr lang="en-IN" smtClean="0"/>
              <a:pPr/>
              <a:t>5</a:t>
            </a:fld>
            <a:endParaRPr lang="en-IN"/>
          </a:p>
        </p:txBody>
      </p:sp>
      <p:pic>
        <p:nvPicPr>
          <p:cNvPr id="5" name="Content Placeholder 3">
            <a:extLst>
              <a:ext uri="{FF2B5EF4-FFF2-40B4-BE49-F238E27FC236}">
                <a16:creationId xmlns:a16="http://schemas.microsoft.com/office/drawing/2014/main" id="{CFF7CDEA-FCA0-813A-9C33-C94F415873B2}"/>
              </a:ext>
            </a:extLst>
          </p:cNvPr>
          <p:cNvPicPr>
            <a:picLocks noGrp="1" noChangeAspect="1"/>
          </p:cNvPicPr>
          <p:nvPr>
            <p:ph idx="1"/>
          </p:nvPr>
        </p:nvPicPr>
        <p:blipFill>
          <a:blip r:embed="rId2"/>
          <a:stretch>
            <a:fillRect/>
          </a:stretch>
        </p:blipFill>
        <p:spPr>
          <a:xfrm>
            <a:off x="771277" y="1304925"/>
            <a:ext cx="10163816" cy="4872038"/>
          </a:xfrm>
          <a:prstGeom prst="rect">
            <a:avLst/>
          </a:prstGeom>
        </p:spPr>
      </p:pic>
    </p:spTree>
    <p:extLst>
      <p:ext uri="{BB962C8B-B14F-4D97-AF65-F5344CB8AC3E}">
        <p14:creationId xmlns:p14="http://schemas.microsoft.com/office/powerpoint/2010/main" val="163862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3B60-FAE9-3854-94C1-ABC00DD0CFA1}"/>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D8B8E498-F865-1949-C96E-AB9F15399D54}"/>
              </a:ext>
            </a:extLst>
          </p:cNvPr>
          <p:cNvSpPr>
            <a:spLocks noGrp="1"/>
          </p:cNvSpPr>
          <p:nvPr>
            <p:ph idx="1"/>
          </p:nvPr>
        </p:nvSpPr>
        <p:spPr/>
        <p:txBody>
          <a:bodyPr/>
          <a:lstStyle/>
          <a:p>
            <a:r>
              <a:rPr lang="en-IN" b="1" dirty="0">
                <a:latin typeface="Arial" panose="020B0604020202020204" pitchFamily="34" charset="0"/>
                <a:cs typeface="Arial" panose="020B0604020202020204" pitchFamily="34" charset="0"/>
              </a:rPr>
              <a:t>Title: </a:t>
            </a:r>
            <a:r>
              <a:rPr lang="en-IN" dirty="0">
                <a:latin typeface="Arial" panose="020B0604020202020204" pitchFamily="34" charset="0"/>
                <a:cs typeface="Arial" panose="020B0604020202020204" pitchFamily="34" charset="0"/>
              </a:rPr>
              <a:t>Development and validation of a deep learning algorithm for detection of diabetic retinopathy in retinal fundus photographs.</a:t>
            </a:r>
          </a:p>
          <a:p>
            <a:pPr marL="0" indent="0" algn="just">
              <a:lnSpc>
                <a:spcPct val="100000"/>
              </a:lnSpc>
              <a:buNone/>
            </a:pPr>
            <a:r>
              <a:rPr lang="en-IN" b="1" dirty="0">
                <a:latin typeface="Arial" panose="020B0604020202020204" pitchFamily="34" charset="0"/>
                <a:cs typeface="Arial" panose="020B0604020202020204" pitchFamily="34" charset="0"/>
              </a:rPr>
              <a:t>Authors: </a:t>
            </a:r>
            <a:r>
              <a:rPr lang="en-IN" dirty="0">
                <a:latin typeface="Arial" panose="020B0604020202020204" pitchFamily="34" charset="0"/>
                <a:cs typeface="Arial" panose="020B0604020202020204" pitchFamily="34" charset="0"/>
              </a:rPr>
              <a:t>V. Gulshan, L. Peng, M. Coram, M.C. Stumpe, D. Wu, A. Narayanaswamy, </a:t>
            </a:r>
            <a:r>
              <a:rPr lang="en-IN" dirty="0" err="1">
                <a:latin typeface="Arial" panose="020B0604020202020204" pitchFamily="34" charset="0"/>
                <a:cs typeface="Arial" panose="020B0604020202020204" pitchFamily="34" charset="0"/>
              </a:rPr>
              <a:t>S.Venugopalan</a:t>
            </a:r>
            <a:r>
              <a:rPr lang="en-IN" dirty="0">
                <a:latin typeface="Arial" panose="020B0604020202020204" pitchFamily="34" charset="0"/>
                <a:cs typeface="Arial" panose="020B0604020202020204" pitchFamily="34" charset="0"/>
              </a:rPr>
              <a:t>, K. Widner, T. Madams, </a:t>
            </a:r>
            <a:r>
              <a:rPr lang="en-IN" dirty="0" err="1">
                <a:latin typeface="Arial" panose="020B0604020202020204" pitchFamily="34" charset="0"/>
                <a:cs typeface="Arial" panose="020B0604020202020204" pitchFamily="34" charset="0"/>
              </a:rPr>
              <a:t>J.Cuadros</a:t>
            </a:r>
            <a:r>
              <a:rPr lang="en-IN" dirty="0">
                <a:latin typeface="Arial" panose="020B0604020202020204" pitchFamily="34" charset="0"/>
                <a:cs typeface="Arial" panose="020B0604020202020204" pitchFamily="34" charset="0"/>
              </a:rPr>
              <a:t>,(2016).</a:t>
            </a:r>
          </a:p>
          <a:p>
            <a:pPr algn="just">
              <a:lnSpc>
                <a:spcPct val="100000"/>
              </a:lnSpc>
            </a:pPr>
            <a:r>
              <a:rPr lang="en-US" dirty="0">
                <a:latin typeface="Arial" panose="020B0604020202020204" pitchFamily="34" charset="0"/>
                <a:cs typeface="Arial" panose="020B0604020202020204" pitchFamily="34" charset="0"/>
              </a:rPr>
              <a:t>In this study, the authors achieved high accuracy in classifying diabetic retinopathy severity</a:t>
            </a:r>
            <a:r>
              <a:rPr lang="en-US" dirty="0">
                <a:latin typeface="Times New Roman" panose="02020603050405020304" pitchFamily="18" charset="0"/>
                <a:cs typeface="Times New Roman" panose="02020603050405020304" pitchFamily="18" charset="0"/>
              </a:rPr>
              <a:t>.</a:t>
            </a:r>
          </a:p>
          <a:p>
            <a:endParaRPr lang="en-IN" dirty="0"/>
          </a:p>
        </p:txBody>
      </p:sp>
      <p:sp>
        <p:nvSpPr>
          <p:cNvPr id="4" name="Slide Number Placeholder 3">
            <a:extLst>
              <a:ext uri="{FF2B5EF4-FFF2-40B4-BE49-F238E27FC236}">
                <a16:creationId xmlns:a16="http://schemas.microsoft.com/office/drawing/2014/main" id="{DFE27290-6754-9BA6-94C7-E03C85F0E679}"/>
              </a:ext>
            </a:extLst>
          </p:cNvPr>
          <p:cNvSpPr>
            <a:spLocks noGrp="1"/>
          </p:cNvSpPr>
          <p:nvPr>
            <p:ph type="sldNum" sz="quarter" idx="12"/>
          </p:nvPr>
        </p:nvSpPr>
        <p:spPr/>
        <p:txBody>
          <a:bodyPr/>
          <a:lstStyle/>
          <a:p>
            <a:fld id="{7933884F-F27E-4884-A769-9E7C5A69BC05}" type="slidenum">
              <a:rPr lang="en-IN" smtClean="0"/>
              <a:pPr/>
              <a:t>6</a:t>
            </a:fld>
            <a:endParaRPr lang="en-IN"/>
          </a:p>
        </p:txBody>
      </p:sp>
    </p:spTree>
    <p:extLst>
      <p:ext uri="{BB962C8B-B14F-4D97-AF65-F5344CB8AC3E}">
        <p14:creationId xmlns:p14="http://schemas.microsoft.com/office/powerpoint/2010/main" val="2380135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7C214-BECC-3916-8951-46EB6B4CB5D1}"/>
              </a:ext>
            </a:extLst>
          </p:cNvPr>
          <p:cNvSpPr>
            <a:spLocks noGrp="1"/>
          </p:cNvSpPr>
          <p:nvPr>
            <p:ph idx="1"/>
          </p:nvPr>
        </p:nvSpPr>
        <p:spPr/>
        <p:txBody>
          <a:bodyPr/>
          <a:lstStyle/>
          <a:p>
            <a:pPr marL="0" indent="0" algn="just">
              <a:lnSpc>
                <a:spcPct val="100000"/>
              </a:lnSpc>
              <a:buNone/>
            </a:pPr>
            <a:r>
              <a:rPr lang="en-IN" sz="2400" b="1" dirty="0">
                <a:solidFill>
                  <a:srgbClr val="002060"/>
                </a:solidFill>
                <a:latin typeface="Arial" panose="020B0604020202020204" pitchFamily="34" charset="0"/>
                <a:cs typeface="Arial" panose="020B0604020202020204" pitchFamily="34" charset="0"/>
              </a:rPr>
              <a:t>Title: </a:t>
            </a:r>
            <a:r>
              <a:rPr lang="en-IN" sz="2400" dirty="0">
                <a:solidFill>
                  <a:srgbClr val="002060"/>
                </a:solidFill>
                <a:latin typeface="Arial" panose="020B0604020202020204" pitchFamily="34" charset="0"/>
                <a:cs typeface="Arial" panose="020B0604020202020204" pitchFamily="34" charset="0"/>
              </a:rPr>
              <a:t>Deep learning for automated diabetic retinopathy Detection.</a:t>
            </a:r>
          </a:p>
          <a:p>
            <a:pPr marL="0" indent="0" algn="just">
              <a:lnSpc>
                <a:spcPct val="100000"/>
              </a:lnSpc>
              <a:buNone/>
            </a:pPr>
            <a:r>
              <a:rPr lang="en-IN" sz="2400" b="1" dirty="0">
                <a:solidFill>
                  <a:srgbClr val="002060"/>
                </a:solidFill>
                <a:latin typeface="Arial" panose="020B0604020202020204" pitchFamily="34" charset="0"/>
                <a:cs typeface="Arial" panose="020B0604020202020204" pitchFamily="34" charset="0"/>
              </a:rPr>
              <a:t>Authors: </a:t>
            </a:r>
            <a:r>
              <a:rPr lang="en-IN" sz="2400" dirty="0">
                <a:solidFill>
                  <a:srgbClr val="002060"/>
                </a:solidFill>
                <a:latin typeface="Arial" panose="020B0604020202020204" pitchFamily="34" charset="0"/>
                <a:cs typeface="Arial" panose="020B0604020202020204" pitchFamily="34" charset="0"/>
              </a:rPr>
              <a:t>Abramoff, M. D., Lou, Y., </a:t>
            </a:r>
            <a:r>
              <a:rPr lang="en-IN" sz="2400" dirty="0" err="1">
                <a:solidFill>
                  <a:srgbClr val="002060"/>
                </a:solidFill>
                <a:latin typeface="Arial" panose="020B0604020202020204" pitchFamily="34" charset="0"/>
                <a:cs typeface="Arial" panose="020B0604020202020204" pitchFamily="34" charset="0"/>
              </a:rPr>
              <a:t>Erginay</a:t>
            </a:r>
            <a:r>
              <a:rPr lang="en-IN" sz="2400" dirty="0">
                <a:solidFill>
                  <a:srgbClr val="002060"/>
                </a:solidFill>
                <a:latin typeface="Arial" panose="020B0604020202020204" pitchFamily="34" charset="0"/>
                <a:cs typeface="Arial" panose="020B0604020202020204" pitchFamily="34" charset="0"/>
              </a:rPr>
              <a:t>, A., Clarida, W., </a:t>
            </a:r>
            <a:r>
              <a:rPr lang="en-IN" sz="2400" dirty="0" err="1">
                <a:solidFill>
                  <a:srgbClr val="002060"/>
                </a:solidFill>
                <a:latin typeface="Arial" panose="020B0604020202020204" pitchFamily="34" charset="0"/>
                <a:cs typeface="Arial" panose="020B0604020202020204" pitchFamily="34" charset="0"/>
              </a:rPr>
              <a:t>Amelon</a:t>
            </a:r>
            <a:r>
              <a:rPr lang="en-IN" sz="2400" dirty="0">
                <a:solidFill>
                  <a:srgbClr val="002060"/>
                </a:solidFill>
                <a:latin typeface="Arial" panose="020B0604020202020204" pitchFamily="34" charset="0"/>
                <a:cs typeface="Arial" panose="020B0604020202020204" pitchFamily="34" charset="0"/>
              </a:rPr>
              <a:t>, R., Folk, J. C., &amp; </a:t>
            </a:r>
            <a:r>
              <a:rPr lang="en-IN" sz="2400" dirty="0" err="1">
                <a:solidFill>
                  <a:srgbClr val="002060"/>
                </a:solidFill>
                <a:latin typeface="Arial" panose="020B0604020202020204" pitchFamily="34" charset="0"/>
                <a:cs typeface="Arial" panose="020B0604020202020204" pitchFamily="34" charset="0"/>
              </a:rPr>
              <a:t>Niemeijer</a:t>
            </a:r>
            <a:r>
              <a:rPr lang="en-IN" sz="2400" dirty="0">
                <a:solidFill>
                  <a:srgbClr val="002060"/>
                </a:solidFill>
                <a:latin typeface="Arial" panose="020B0604020202020204" pitchFamily="34" charset="0"/>
                <a:cs typeface="Arial" panose="020B0604020202020204" pitchFamily="34" charset="0"/>
              </a:rPr>
              <a:t>, M (2016).</a:t>
            </a:r>
          </a:p>
          <a:p>
            <a:pPr algn="just">
              <a:lnSpc>
                <a:spcPct val="100000"/>
              </a:lnSpc>
            </a:pPr>
            <a:r>
              <a:rPr lang="en-US" sz="2400" dirty="0">
                <a:solidFill>
                  <a:srgbClr val="002060"/>
                </a:solidFill>
                <a:latin typeface="Arial" panose="020B0604020202020204" pitchFamily="34" charset="0"/>
                <a:cs typeface="Arial" panose="020B0604020202020204" pitchFamily="34" charset="0"/>
              </a:rPr>
              <a:t>This study highlights “the use of deep learning for automated diabetic retinopathy detection and the potential for integration into clinical practice.”</a:t>
            </a:r>
          </a:p>
          <a:p>
            <a:endParaRPr lang="en-IN" dirty="0"/>
          </a:p>
        </p:txBody>
      </p:sp>
      <p:sp>
        <p:nvSpPr>
          <p:cNvPr id="4" name="Slide Number Placeholder 3">
            <a:extLst>
              <a:ext uri="{FF2B5EF4-FFF2-40B4-BE49-F238E27FC236}">
                <a16:creationId xmlns:a16="http://schemas.microsoft.com/office/drawing/2014/main" id="{9E794593-1E22-04C7-6722-5B4DADD0EFAE}"/>
              </a:ext>
            </a:extLst>
          </p:cNvPr>
          <p:cNvSpPr>
            <a:spLocks noGrp="1"/>
          </p:cNvSpPr>
          <p:nvPr>
            <p:ph type="sldNum" sz="quarter" idx="12"/>
          </p:nvPr>
        </p:nvSpPr>
        <p:spPr/>
        <p:txBody>
          <a:bodyPr/>
          <a:lstStyle/>
          <a:p>
            <a:fld id="{7933884F-F27E-4884-A769-9E7C5A69BC05}" type="slidenum">
              <a:rPr lang="en-IN" smtClean="0"/>
              <a:pPr/>
              <a:t>7</a:t>
            </a:fld>
            <a:endParaRPr lang="en-IN"/>
          </a:p>
        </p:txBody>
      </p:sp>
    </p:spTree>
    <p:extLst>
      <p:ext uri="{BB962C8B-B14F-4D97-AF65-F5344CB8AC3E}">
        <p14:creationId xmlns:p14="http://schemas.microsoft.com/office/powerpoint/2010/main" val="60306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8EE4-E2DA-0EF6-7C0A-060829878AC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1CC22FC-DBE2-7DE3-ABB4-2BCACC16A9C9}"/>
              </a:ext>
            </a:extLst>
          </p:cNvPr>
          <p:cNvSpPr>
            <a:spLocks noGrp="1"/>
          </p:cNvSpPr>
          <p:nvPr>
            <p:ph idx="1"/>
          </p:nvPr>
        </p:nvSpPr>
        <p:spPr/>
        <p:txBody>
          <a:bodyPr/>
          <a:lstStyle/>
          <a:p>
            <a:pPr marL="0" indent="0" algn="just">
              <a:lnSpc>
                <a:spcPct val="100000"/>
              </a:lnSpc>
              <a:buNone/>
            </a:pPr>
            <a:r>
              <a:rPr lang="en-IN" sz="2400" b="1" dirty="0">
                <a:solidFill>
                  <a:srgbClr val="002060"/>
                </a:solidFill>
                <a:latin typeface="Arial" panose="020B0604020202020204" pitchFamily="34" charset="0"/>
                <a:cs typeface="Arial" panose="020B0604020202020204" pitchFamily="34" charset="0"/>
              </a:rPr>
              <a:t>Title:</a:t>
            </a:r>
            <a:r>
              <a:rPr lang="en-IN" sz="2400" dirty="0">
                <a:solidFill>
                  <a:srgbClr val="002060"/>
                </a:solidFill>
                <a:latin typeface="Arial" panose="020B0604020202020204" pitchFamily="34" charset="0"/>
                <a:cs typeface="Arial" panose="020B0604020202020204" pitchFamily="34" charset="0"/>
              </a:rPr>
              <a:t> Feedback on a publicly distributed image database: the Messidor database</a:t>
            </a:r>
          </a:p>
          <a:p>
            <a:pPr marL="0" indent="0" algn="just">
              <a:lnSpc>
                <a:spcPct val="100000"/>
              </a:lnSpc>
              <a:buNone/>
            </a:pPr>
            <a:r>
              <a:rPr lang="en-IN" sz="2400" b="1" dirty="0">
                <a:solidFill>
                  <a:srgbClr val="002060"/>
                </a:solidFill>
                <a:latin typeface="Arial" panose="020B0604020202020204" pitchFamily="34" charset="0"/>
                <a:cs typeface="Arial" panose="020B0604020202020204" pitchFamily="34" charset="0"/>
              </a:rPr>
              <a:t>Authors: </a:t>
            </a:r>
            <a:r>
              <a:rPr lang="en-IN" sz="2400" dirty="0">
                <a:solidFill>
                  <a:srgbClr val="002060"/>
                </a:solidFill>
                <a:latin typeface="Arial" panose="020B0604020202020204" pitchFamily="34" charset="0"/>
                <a:cs typeface="Arial" panose="020B0604020202020204" pitchFamily="34" charset="0"/>
              </a:rPr>
              <a:t>Decencies, E., Zhang, X., Cazuguel, G., Lay, B., Cochener, B., </a:t>
            </a:r>
            <a:r>
              <a:rPr lang="en-IN" sz="2400" dirty="0" err="1">
                <a:solidFill>
                  <a:srgbClr val="002060"/>
                </a:solidFill>
                <a:latin typeface="Arial" panose="020B0604020202020204" pitchFamily="34" charset="0"/>
                <a:cs typeface="Arial" panose="020B0604020202020204" pitchFamily="34" charset="0"/>
              </a:rPr>
              <a:t>Trone</a:t>
            </a:r>
            <a:r>
              <a:rPr lang="en-IN" sz="2400" dirty="0">
                <a:solidFill>
                  <a:srgbClr val="002060"/>
                </a:solidFill>
                <a:latin typeface="Arial" panose="020B0604020202020204" pitchFamily="34" charset="0"/>
                <a:cs typeface="Arial" panose="020B0604020202020204" pitchFamily="34" charset="0"/>
              </a:rPr>
              <a:t> (2014).</a:t>
            </a:r>
          </a:p>
          <a:p>
            <a:pPr algn="just">
              <a:lnSpc>
                <a:spcPct val="100000"/>
              </a:lnSpc>
            </a:pPr>
            <a:r>
              <a:rPr lang="en-US" sz="2400" dirty="0">
                <a:solidFill>
                  <a:srgbClr val="002060"/>
                </a:solidFill>
                <a:latin typeface="Arial" panose="020B0604020202020204" pitchFamily="34" charset="0"/>
                <a:cs typeface="Arial" panose="020B0604020202020204" pitchFamily="34" charset="0"/>
              </a:rPr>
              <a:t>The </a:t>
            </a:r>
            <a:r>
              <a:rPr lang="en-US" sz="2400" dirty="0" err="1">
                <a:solidFill>
                  <a:srgbClr val="002060"/>
                </a:solidFill>
                <a:latin typeface="Arial" panose="020B0604020202020204" pitchFamily="34" charset="0"/>
                <a:cs typeface="Arial" panose="020B0604020202020204" pitchFamily="34" charset="0"/>
              </a:rPr>
              <a:t>Messidor</a:t>
            </a:r>
            <a:r>
              <a:rPr lang="en-US" sz="2400" dirty="0">
                <a:solidFill>
                  <a:srgbClr val="002060"/>
                </a:solidFill>
                <a:latin typeface="Arial" panose="020B0604020202020204" pitchFamily="34" charset="0"/>
                <a:cs typeface="Arial" panose="020B0604020202020204" pitchFamily="34" charset="0"/>
              </a:rPr>
              <a:t> database is widely used resource for diabetic retinopathy research. These studies describe the database and its importance for developing an algorithm approach and its evaluation</a:t>
            </a:r>
            <a:r>
              <a:rPr lang="en-US" sz="2400" dirty="0">
                <a:solidFill>
                  <a:srgbClr val="002060"/>
                </a:solidFill>
                <a:latin typeface="Times New Roman" panose="02020603050405020304" pitchFamily="18" charset="0"/>
                <a:cs typeface="Times New Roman" panose="02020603050405020304" pitchFamily="18" charset="0"/>
              </a:rPr>
              <a:t>.</a:t>
            </a:r>
          </a:p>
          <a:p>
            <a:endParaRPr lang="en-IN" dirty="0"/>
          </a:p>
        </p:txBody>
      </p:sp>
      <p:sp>
        <p:nvSpPr>
          <p:cNvPr id="4" name="Slide Number Placeholder 3">
            <a:extLst>
              <a:ext uri="{FF2B5EF4-FFF2-40B4-BE49-F238E27FC236}">
                <a16:creationId xmlns:a16="http://schemas.microsoft.com/office/drawing/2014/main" id="{63BFB804-FC03-678C-B293-2280F831F260}"/>
              </a:ext>
            </a:extLst>
          </p:cNvPr>
          <p:cNvSpPr>
            <a:spLocks noGrp="1"/>
          </p:cNvSpPr>
          <p:nvPr>
            <p:ph type="sldNum" sz="quarter" idx="12"/>
          </p:nvPr>
        </p:nvSpPr>
        <p:spPr/>
        <p:txBody>
          <a:bodyPr/>
          <a:lstStyle/>
          <a:p>
            <a:fld id="{7933884F-F27E-4884-A769-9E7C5A69BC05}" type="slidenum">
              <a:rPr lang="en-IN" smtClean="0"/>
              <a:pPr/>
              <a:t>8</a:t>
            </a:fld>
            <a:endParaRPr lang="en-IN"/>
          </a:p>
        </p:txBody>
      </p:sp>
    </p:spTree>
    <p:extLst>
      <p:ext uri="{BB962C8B-B14F-4D97-AF65-F5344CB8AC3E}">
        <p14:creationId xmlns:p14="http://schemas.microsoft.com/office/powerpoint/2010/main" val="893232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E8F6-7B93-9EBE-AD66-8794268CC8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D1A243-4C36-443B-3F96-1A7CEBDE2567}"/>
              </a:ext>
            </a:extLst>
          </p:cNvPr>
          <p:cNvSpPr>
            <a:spLocks noGrp="1"/>
          </p:cNvSpPr>
          <p:nvPr>
            <p:ph idx="1"/>
          </p:nvPr>
        </p:nvSpPr>
        <p:spPr/>
        <p:txBody>
          <a:bodyPr/>
          <a:lstStyle/>
          <a:p>
            <a:pPr marL="0" indent="0" algn="just">
              <a:lnSpc>
                <a:spcPct val="100000"/>
              </a:lnSpc>
              <a:buNone/>
            </a:pPr>
            <a:r>
              <a:rPr lang="en-US" sz="2400" b="1" dirty="0">
                <a:solidFill>
                  <a:srgbClr val="002060"/>
                </a:solidFill>
                <a:latin typeface="Arial" panose="020B0604020202020204" pitchFamily="34" charset="0"/>
                <a:cs typeface="Arial" panose="020B0604020202020204" pitchFamily="34" charset="0"/>
              </a:rPr>
              <a:t>Title:</a:t>
            </a:r>
            <a:r>
              <a:rPr lang="en-US" sz="2400" dirty="0">
                <a:solidFill>
                  <a:srgbClr val="002060"/>
                </a:solidFill>
                <a:latin typeface="Arial" panose="020B0604020202020204" pitchFamily="34" charset="0"/>
                <a:cs typeface="Arial" panose="020B0604020202020204" pitchFamily="34" charset="0"/>
              </a:rPr>
              <a:t> </a:t>
            </a:r>
            <a:r>
              <a:rPr lang="en-IN" sz="2400" dirty="0">
                <a:solidFill>
                  <a:srgbClr val="002060"/>
                </a:solidFill>
                <a:latin typeface="Arial" panose="020B0604020202020204" pitchFamily="34" charset="0"/>
                <a:cs typeface="Arial" panose="020B0604020202020204" pitchFamily="34" charset="0"/>
              </a:rPr>
              <a:t>A real-time diabetic retinopathy screening using deep convolutional neural Networks.</a:t>
            </a:r>
          </a:p>
          <a:p>
            <a:pPr marL="0" indent="0" algn="just">
              <a:lnSpc>
                <a:spcPct val="100000"/>
              </a:lnSpc>
              <a:buNone/>
            </a:pPr>
            <a:r>
              <a:rPr lang="en-IN" sz="2400" b="1" dirty="0">
                <a:solidFill>
                  <a:srgbClr val="002060"/>
                </a:solidFill>
                <a:latin typeface="Arial" panose="020B0604020202020204" pitchFamily="34" charset="0"/>
                <a:cs typeface="Arial" panose="020B0604020202020204" pitchFamily="34" charset="0"/>
              </a:rPr>
              <a:t>Authors: </a:t>
            </a:r>
            <a:r>
              <a:rPr lang="en-IN" sz="2400" dirty="0">
                <a:solidFill>
                  <a:srgbClr val="002060"/>
                </a:solidFill>
                <a:latin typeface="Arial" panose="020B0604020202020204" pitchFamily="34" charset="0"/>
                <a:cs typeface="Arial" panose="020B0604020202020204" pitchFamily="34" charset="0"/>
              </a:rPr>
              <a:t>Rajalakshmi, R., </a:t>
            </a:r>
            <a:r>
              <a:rPr lang="en-IN" sz="2400" dirty="0" err="1">
                <a:solidFill>
                  <a:srgbClr val="002060"/>
                </a:solidFill>
                <a:latin typeface="Arial" panose="020B0604020202020204" pitchFamily="34" charset="0"/>
                <a:cs typeface="Arial" panose="020B0604020202020204" pitchFamily="34" charset="0"/>
              </a:rPr>
              <a:t>Subashini</a:t>
            </a:r>
            <a:r>
              <a:rPr lang="en-IN" sz="2400" dirty="0">
                <a:solidFill>
                  <a:srgbClr val="002060"/>
                </a:solidFill>
                <a:latin typeface="Arial" panose="020B0604020202020204" pitchFamily="34" charset="0"/>
                <a:cs typeface="Arial" panose="020B0604020202020204" pitchFamily="34" charset="0"/>
              </a:rPr>
              <a:t>, P., Ramachandran, K., &amp; </a:t>
            </a:r>
            <a:r>
              <a:rPr lang="en-IN" sz="2400" dirty="0" err="1">
                <a:solidFill>
                  <a:srgbClr val="002060"/>
                </a:solidFill>
                <a:latin typeface="Arial" panose="020B0604020202020204" pitchFamily="34" charset="0"/>
                <a:cs typeface="Arial" panose="020B0604020202020204" pitchFamily="34" charset="0"/>
              </a:rPr>
              <a:t>Warkad</a:t>
            </a:r>
            <a:r>
              <a:rPr lang="en-IN" sz="2400" dirty="0">
                <a:solidFill>
                  <a:srgbClr val="002060"/>
                </a:solidFill>
                <a:latin typeface="Arial" panose="020B0604020202020204" pitchFamily="34" charset="0"/>
                <a:cs typeface="Arial" panose="020B0604020202020204" pitchFamily="34" charset="0"/>
              </a:rPr>
              <a:t> (2017).</a:t>
            </a:r>
            <a:endParaRPr lang="en-US" sz="2400" dirty="0">
              <a:solidFill>
                <a:srgbClr val="002060"/>
              </a:solidFill>
              <a:latin typeface="Arial" panose="020B0604020202020204" pitchFamily="34" charset="0"/>
              <a:cs typeface="Arial" panose="020B0604020202020204" pitchFamily="34" charset="0"/>
            </a:endParaRPr>
          </a:p>
          <a:p>
            <a:pPr marL="342900" indent="-342900" algn="just">
              <a:lnSpc>
                <a:spcPct val="100000"/>
              </a:lnSpc>
              <a:buFont typeface="Arial" panose="020B0604020202020204" pitchFamily="34" charset="0"/>
              <a:buChar char="•"/>
            </a:pPr>
            <a:r>
              <a:rPr lang="en-US" sz="2400" dirty="0">
                <a:solidFill>
                  <a:srgbClr val="002060"/>
                </a:solidFill>
                <a:latin typeface="Arial" panose="020B0604020202020204" pitchFamily="34" charset="0"/>
                <a:cs typeface="Arial" panose="020B0604020202020204" pitchFamily="34" charset="0"/>
              </a:rPr>
              <a:t>It has identified and highlighted “ the potential on practical applications and thus significant improvement importance of speed in clinical settings.”</a:t>
            </a:r>
          </a:p>
          <a:p>
            <a:endParaRPr lang="en-IN" dirty="0"/>
          </a:p>
        </p:txBody>
      </p:sp>
      <p:sp>
        <p:nvSpPr>
          <p:cNvPr id="4" name="Slide Number Placeholder 3">
            <a:extLst>
              <a:ext uri="{FF2B5EF4-FFF2-40B4-BE49-F238E27FC236}">
                <a16:creationId xmlns:a16="http://schemas.microsoft.com/office/drawing/2014/main" id="{10E26F6F-7027-E3B6-84ED-4EF75A422914}"/>
              </a:ext>
            </a:extLst>
          </p:cNvPr>
          <p:cNvSpPr>
            <a:spLocks noGrp="1"/>
          </p:cNvSpPr>
          <p:nvPr>
            <p:ph type="sldNum" sz="quarter" idx="12"/>
          </p:nvPr>
        </p:nvSpPr>
        <p:spPr/>
        <p:txBody>
          <a:bodyPr/>
          <a:lstStyle/>
          <a:p>
            <a:fld id="{7933884F-F27E-4884-A769-9E7C5A69BC05}" type="slidenum">
              <a:rPr lang="en-IN" smtClean="0"/>
              <a:pPr/>
              <a:t>9</a:t>
            </a:fld>
            <a:endParaRPr lang="en-IN"/>
          </a:p>
        </p:txBody>
      </p:sp>
    </p:spTree>
    <p:extLst>
      <p:ext uri="{BB962C8B-B14F-4D97-AF65-F5344CB8AC3E}">
        <p14:creationId xmlns:p14="http://schemas.microsoft.com/office/powerpoint/2010/main" val="2612635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478</TotalTime>
  <Words>1568</Words>
  <Application>Microsoft Office PowerPoint</Application>
  <PresentationFormat>Widescreen</PresentationFormat>
  <Paragraphs>145</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Aptos Display</vt:lpstr>
      <vt:lpstr>Arial</vt:lpstr>
      <vt:lpstr>Times New Roman</vt:lpstr>
      <vt:lpstr>Wingdings</vt:lpstr>
      <vt:lpstr>Office Theme</vt:lpstr>
      <vt:lpstr>ENHANCED DIABETIC RETINOPATHY CLASSIFICATION WITH MULTI POINT ATTENTION AND SEMI SUPERVISED LEARNING</vt:lpstr>
      <vt:lpstr>Contents</vt:lpstr>
      <vt:lpstr>INTRODUCTION</vt:lpstr>
      <vt:lpstr>ABSTRACT</vt:lpstr>
      <vt:lpstr>BASE PAPER</vt:lpstr>
      <vt:lpstr>LITERATURE REVIEW</vt:lpstr>
      <vt:lpstr>PowerPoint Presentation</vt:lpstr>
      <vt:lpstr>PowerPoint Presentation</vt:lpstr>
      <vt:lpstr>PowerPoint Presentation</vt:lpstr>
      <vt:lpstr>PowerPoint Presentation</vt:lpstr>
      <vt:lpstr>EXISTING SYSTEM</vt:lpstr>
      <vt:lpstr>PowerPoint Presentation</vt:lpstr>
      <vt:lpstr>PowerPoint Presentation</vt:lpstr>
      <vt:lpstr>DRAWBACKS</vt:lpstr>
      <vt:lpstr>PROBLEM STATEMENT</vt:lpstr>
      <vt:lpstr>PROPOSED SYSTEM</vt:lpstr>
      <vt:lpstr>OBJECTIVES</vt:lpstr>
      <vt:lpstr>ARCHITECTURE</vt:lpstr>
      <vt:lpstr>SOFTWARE AND HARDWARE REQUIREMENTS</vt:lpstr>
      <vt:lpstr>MODULES</vt:lpstr>
      <vt:lpstr>PowerPoint Presentation</vt:lpstr>
      <vt:lpstr>SYSTEM DESIGN</vt:lpstr>
      <vt:lpstr>Data flow Diagram</vt:lpstr>
      <vt:lpstr>PowerPoint Presentation</vt:lpstr>
      <vt:lpstr>Class Diagram</vt:lpstr>
      <vt:lpstr>Sequence Diagram</vt:lpstr>
      <vt:lpstr>Collaboration Diagram</vt:lpstr>
      <vt:lpstr>Use case Diagram</vt:lpstr>
      <vt:lpstr>Activity Diagram</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dc:title>
  <dc:creator>V R Naga Pawan Yallapragada</dc:creator>
  <cp:lastModifiedBy>srilekha bayyapu</cp:lastModifiedBy>
  <cp:revision>34</cp:revision>
  <dcterms:created xsi:type="dcterms:W3CDTF">2024-10-19T08:59:07Z</dcterms:created>
  <dcterms:modified xsi:type="dcterms:W3CDTF">2025-02-14T08:28:42Z</dcterms:modified>
</cp:coreProperties>
</file>